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1.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36" r:id="rId4"/>
  </p:sldMasterIdLst>
  <p:notesMasterIdLst>
    <p:notesMasterId r:id="rId18"/>
  </p:notesMasterIdLst>
  <p:handoutMasterIdLst>
    <p:handoutMasterId r:id="rId19"/>
  </p:handoutMasterIdLst>
  <p:sldIdLst>
    <p:sldId id="261" r:id="rId5"/>
    <p:sldId id="265" r:id="rId6"/>
    <p:sldId id="270" r:id="rId7"/>
    <p:sldId id="276" r:id="rId8"/>
    <p:sldId id="269" r:id="rId9"/>
    <p:sldId id="266" r:id="rId10"/>
    <p:sldId id="264" r:id="rId11"/>
    <p:sldId id="275" r:id="rId12"/>
    <p:sldId id="259" r:id="rId13"/>
    <p:sldId id="272" r:id="rId14"/>
    <p:sldId id="280" r:id="rId15"/>
    <p:sldId id="277" r:id="rId16"/>
    <p:sldId id="262" r:id="rId17"/>
  </p:sldIdLst>
  <p:sldSz cx="9144000" cy="6858000" type="screen4x3"/>
  <p:notesSz cx="6797675" cy="9928225"/>
  <p:defaultTextStyle>
    <a:defPPr>
      <a:defRPr lang="en-GB"/>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D64FFA-9F60-4A7C-7DEE-3097DA4AA7D5}" name="Laurence Thompson" initials="LT" userId="S::laurence.thompson@hbf.co.uk::6bb71134-b8f3-4512-93ac-7f03c5d883d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mma Thomas" initials="ET" lastIdx="1" clrIdx="0">
    <p:extLst>
      <p:ext uri="{19B8F6BF-5375-455C-9EA6-DF929625EA0E}">
        <p15:presenceInfo xmlns:p15="http://schemas.microsoft.com/office/powerpoint/2012/main" userId="S-1-5-21-3106870813-1185514403-1082414110-4187" providerId="AD"/>
      </p:ext>
    </p:extLst>
  </p:cmAuthor>
  <p:cmAuthor id="2" name="Jamie Allan" initials="JA" lastIdx="1" clrIdx="1">
    <p:extLst>
      <p:ext uri="{19B8F6BF-5375-455C-9EA6-DF929625EA0E}">
        <p15:presenceInfo xmlns:p15="http://schemas.microsoft.com/office/powerpoint/2012/main" userId="S-1-5-21-3106870813-1185514403-1082414110-4188" providerId="AD"/>
      </p:ext>
    </p:extLst>
  </p:cmAuthor>
  <p:cmAuthor id="3" name="Emma Ramell" initials="ER" lastIdx="3" clrIdx="2">
    <p:extLst>
      <p:ext uri="{19B8F6BF-5375-455C-9EA6-DF929625EA0E}">
        <p15:presenceInfo xmlns:p15="http://schemas.microsoft.com/office/powerpoint/2012/main" userId="S::emma.ramell@hbf.co.uk::b615bad5-87d0-4da6-a039-af42a66f9553" providerId="AD"/>
      </p:ext>
    </p:extLst>
  </p:cmAuthor>
  <p:cmAuthor id="4" name="David O'Leary" initials="DO" lastIdx="7" clrIdx="3">
    <p:extLst>
      <p:ext uri="{19B8F6BF-5375-455C-9EA6-DF929625EA0E}">
        <p15:presenceInfo xmlns:p15="http://schemas.microsoft.com/office/powerpoint/2012/main" userId="S::david.oleary@hbf.co.uk::b76a47fc-638b-46e5-86a5-1fc3bac24267" providerId="AD"/>
      </p:ext>
    </p:extLst>
  </p:cmAuthor>
  <p:cmAuthor id="5" name="Laura Markus" initials="LM" lastIdx="1" clrIdx="4">
    <p:extLst>
      <p:ext uri="{19B8F6BF-5375-455C-9EA6-DF929625EA0E}">
        <p15:presenceInfo xmlns:p15="http://schemas.microsoft.com/office/powerpoint/2012/main" userId="S::laura.markus@hbf.co.uk::a2313c82-7278-49cf-af48-43c5fc7211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AAB1"/>
    <a:srgbClr val="002776"/>
    <a:srgbClr val="FF9900"/>
    <a:srgbClr val="113245"/>
    <a:srgbClr val="002060"/>
    <a:srgbClr val="3182C5"/>
    <a:srgbClr val="FBF6EB"/>
    <a:srgbClr val="465147"/>
    <a:srgbClr val="3F4C3E"/>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AEC74D-5C4C-450F-809A-5B7552C359C0}" v="297" dt="2024-06-04T09:06:46.4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5" autoAdjust="0"/>
    <p:restoredTop sz="86329" autoAdjust="0"/>
  </p:normalViewPr>
  <p:slideViewPr>
    <p:cSldViewPr>
      <p:cViewPr varScale="1">
        <p:scale>
          <a:sx n="112" d="100"/>
          <a:sy n="112" d="100"/>
        </p:scale>
        <p:origin x="13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428"/>
    </p:cViewPr>
  </p:sorterViewPr>
  <p:notesViewPr>
    <p:cSldViewPr>
      <p:cViewPr varScale="1">
        <p:scale>
          <a:sx n="64" d="100"/>
          <a:sy n="64" d="100"/>
        </p:scale>
        <p:origin x="320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ce Thompson" userId="6bb71134-b8f3-4512-93ac-7f03c5d883de" providerId="ADAL" clId="{7EAEC74D-5C4C-450F-809A-5B7552C359C0}"/>
    <pc:docChg chg="custSel modSld">
      <pc:chgData name="Laurence Thompson" userId="6bb71134-b8f3-4512-93ac-7f03c5d883de" providerId="ADAL" clId="{7EAEC74D-5C4C-450F-809A-5B7552C359C0}" dt="2024-06-04T09:06:16.791" v="1623" actId="403"/>
      <pc:docMkLst>
        <pc:docMk/>
      </pc:docMkLst>
      <pc:sldChg chg="addSp delSp modSp mod delCm">
        <pc:chgData name="Laurence Thompson" userId="6bb71134-b8f3-4512-93ac-7f03c5d883de" providerId="ADAL" clId="{7EAEC74D-5C4C-450F-809A-5B7552C359C0}" dt="2024-06-04T09:06:16.791" v="1623" actId="403"/>
        <pc:sldMkLst>
          <pc:docMk/>
          <pc:sldMk cId="2965547789" sldId="269"/>
        </pc:sldMkLst>
        <pc:spChg chg="mod">
          <ac:chgData name="Laurence Thompson" userId="6bb71134-b8f3-4512-93ac-7f03c5d883de" providerId="ADAL" clId="{7EAEC74D-5C4C-450F-809A-5B7552C359C0}" dt="2024-06-04T09:01:51.867" v="7" actId="20577"/>
          <ac:spMkLst>
            <pc:docMk/>
            <pc:sldMk cId="2965547789" sldId="269"/>
            <ac:spMk id="2" creationId="{F8D269B2-7763-4947-B93D-FBD26B5B6969}"/>
          </ac:spMkLst>
        </pc:spChg>
        <pc:graphicFrameChg chg="del">
          <ac:chgData name="Laurence Thompson" userId="6bb71134-b8f3-4512-93ac-7f03c5d883de" providerId="ADAL" clId="{7EAEC74D-5C4C-450F-809A-5B7552C359C0}" dt="2024-06-04T09:02:02.234" v="9" actId="478"/>
          <ac:graphicFrameMkLst>
            <pc:docMk/>
            <pc:sldMk cId="2965547789" sldId="269"/>
            <ac:graphicFrameMk id="3" creationId="{A253264F-F953-FD86-6686-B3DC94332C89}"/>
          </ac:graphicFrameMkLst>
        </pc:graphicFrameChg>
        <pc:graphicFrameChg chg="add mod">
          <ac:chgData name="Laurence Thompson" userId="6bb71134-b8f3-4512-93ac-7f03c5d883de" providerId="ADAL" clId="{7EAEC74D-5C4C-450F-809A-5B7552C359C0}" dt="2024-06-04T09:06:16.791" v="1623" actId="403"/>
          <ac:graphicFrameMkLst>
            <pc:docMk/>
            <pc:sldMk cId="2965547789" sldId="269"/>
            <ac:graphicFrameMk id="4" creationId="{A253264F-F953-FD86-6686-B3DC94332C89}"/>
          </ac:graphicFrameMkLst>
        </pc:graphicFrameChg>
        <pc:graphicFrameChg chg="mod">
          <ac:chgData name="Laurence Thompson" userId="6bb71134-b8f3-4512-93ac-7f03c5d883de" providerId="ADAL" clId="{7EAEC74D-5C4C-450F-809A-5B7552C359C0}" dt="2024-06-04T09:06:13.253" v="1612" actId="20577"/>
          <ac:graphicFrameMkLst>
            <pc:docMk/>
            <pc:sldMk cId="2965547789" sldId="269"/>
            <ac:graphicFrameMk id="6" creationId="{027D6E14-3BE4-D5A1-DBEA-A03A5215B5C5}"/>
          </ac:graphicFrameMkLst>
        </pc:graphicFrameChg>
        <pc:extLst>
          <p:ext xmlns:p="http://schemas.openxmlformats.org/presentationml/2006/main" uri="{D6D511B9-2390-475A-947B-AFAB55BFBCF1}">
            <pc226:cmChg xmlns:pc226="http://schemas.microsoft.com/office/powerpoint/2022/06/main/command" chg="del">
              <pc226:chgData name="Laurence Thompson" userId="6bb71134-b8f3-4512-93ac-7f03c5d883de" providerId="ADAL" clId="{7EAEC74D-5C4C-450F-809A-5B7552C359C0}" dt="2024-06-04T09:01:54.441" v="8"/>
              <pc2:cmMkLst xmlns:pc2="http://schemas.microsoft.com/office/powerpoint/2019/9/main/command">
                <pc:docMk/>
                <pc:sldMk cId="2965547789" sldId="269"/>
                <pc2:cmMk id="{3E98C1E0-B8D2-4A47-9E9E-CFD5CF21F90D}"/>
              </pc2:cmMkLst>
            </pc226:cmChg>
          </p:ext>
        </pc:extLst>
      </pc:sldChg>
      <pc:sldChg chg="modSp">
        <pc:chgData name="Laurence Thompson" userId="6bb71134-b8f3-4512-93ac-7f03c5d883de" providerId="ADAL" clId="{7EAEC74D-5C4C-450F-809A-5B7552C359C0}" dt="2024-06-04T09:03:05.693" v="21" actId="113"/>
        <pc:sldMkLst>
          <pc:docMk/>
          <pc:sldMk cId="290504365" sldId="275"/>
        </pc:sldMkLst>
        <pc:graphicFrameChg chg="mod">
          <ac:chgData name="Laurence Thompson" userId="6bb71134-b8f3-4512-93ac-7f03c5d883de" providerId="ADAL" clId="{7EAEC74D-5C4C-450F-809A-5B7552C359C0}" dt="2024-06-04T09:03:05.693" v="21" actId="113"/>
          <ac:graphicFrameMkLst>
            <pc:docMk/>
            <pc:sldMk cId="290504365" sldId="275"/>
            <ac:graphicFrameMk id="4" creationId="{503B48FD-79B5-0D40-724F-9C2B71D4EE94}"/>
          </ac:graphicFrameMkLst>
        </pc:graphicFrameChg>
        <pc:graphicFrameChg chg="mod">
          <ac:chgData name="Laurence Thompson" userId="6bb71134-b8f3-4512-93ac-7f03c5d883de" providerId="ADAL" clId="{7EAEC74D-5C4C-450F-809A-5B7552C359C0}" dt="2024-06-04T09:03:03.655" v="20" actId="113"/>
          <ac:graphicFrameMkLst>
            <pc:docMk/>
            <pc:sldMk cId="290504365" sldId="275"/>
            <ac:graphicFrameMk id="5" creationId="{BC5CE5D6-B5AC-34FC-80FA-51B0E0E822A6}"/>
          </ac:graphicFrameMkLst>
        </pc:graphicFrameChg>
      </pc:sldChg>
      <pc:sldChg chg="modSp">
        <pc:chgData name="Laurence Thompson" userId="6bb71134-b8f3-4512-93ac-7f03c5d883de" providerId="ADAL" clId="{7EAEC74D-5C4C-450F-809A-5B7552C359C0}" dt="2024-06-04T09:02:52.568" v="18" actId="113"/>
        <pc:sldMkLst>
          <pc:docMk/>
          <pc:sldMk cId="1083232198" sldId="276"/>
        </pc:sldMkLst>
        <pc:graphicFrameChg chg="mod">
          <ac:chgData name="Laurence Thompson" userId="6bb71134-b8f3-4512-93ac-7f03c5d883de" providerId="ADAL" clId="{7EAEC74D-5C4C-450F-809A-5B7552C359C0}" dt="2024-06-04T09:02:52.568" v="18" actId="113"/>
          <ac:graphicFrameMkLst>
            <pc:docMk/>
            <pc:sldMk cId="1083232198" sldId="276"/>
            <ac:graphicFrameMk id="3" creationId="{77704442-1B8D-48D3-BC27-794C50E2E1EA}"/>
          </ac:graphicFrameMkLst>
        </pc:graphicFrameChg>
      </pc:sldChg>
      <pc:sldChg chg="modSp">
        <pc:chgData name="Laurence Thompson" userId="6bb71134-b8f3-4512-93ac-7f03c5d883de" providerId="ADAL" clId="{7EAEC74D-5C4C-450F-809A-5B7552C359C0}" dt="2024-06-04T09:03:10.840" v="22" actId="113"/>
        <pc:sldMkLst>
          <pc:docMk/>
          <pc:sldMk cId="3550981388" sldId="280"/>
        </pc:sldMkLst>
        <pc:graphicFrameChg chg="mod">
          <ac:chgData name="Laurence Thompson" userId="6bb71134-b8f3-4512-93ac-7f03c5d883de" providerId="ADAL" clId="{7EAEC74D-5C4C-450F-809A-5B7552C359C0}" dt="2024-06-04T09:03:10.840" v="22" actId="113"/>
          <ac:graphicFrameMkLst>
            <pc:docMk/>
            <pc:sldMk cId="3550981388" sldId="280"/>
            <ac:graphicFrameMk id="6" creationId="{240D3F57-22A7-63ED-9350-7CFA9ADDB9A1}"/>
          </ac:graphicFrameMkLst>
        </pc:graphicFrameChg>
      </pc:sldChg>
    </pc:docChg>
  </pc:docChgLst>
  <pc:docChgLst>
    <pc:chgData name="Laurence Thompson" userId="6bb71134-b8f3-4512-93ac-7f03c5d883de" providerId="ADAL" clId="{D7578DB7-8596-4031-BE37-E42C818D0EEB}"/>
    <pc:docChg chg="undo redo custSel modSld">
      <pc:chgData name="Laurence Thompson" userId="6bb71134-b8f3-4512-93ac-7f03c5d883de" providerId="ADAL" clId="{D7578DB7-8596-4031-BE37-E42C818D0EEB}" dt="2024-05-31T14:13:25.519" v="168" actId="20577"/>
      <pc:docMkLst>
        <pc:docMk/>
      </pc:docMkLst>
      <pc:sldChg chg="addSp delSp modSp mod delCm">
        <pc:chgData name="Laurence Thompson" userId="6bb71134-b8f3-4512-93ac-7f03c5d883de" providerId="ADAL" clId="{D7578DB7-8596-4031-BE37-E42C818D0EEB}" dt="2024-05-31T14:13:25.519" v="168" actId="20577"/>
        <pc:sldMkLst>
          <pc:docMk/>
          <pc:sldMk cId="4268058168" sldId="266"/>
        </pc:sldMkLst>
        <pc:spChg chg="mod">
          <ac:chgData name="Laurence Thompson" userId="6bb71134-b8f3-4512-93ac-7f03c5d883de" providerId="ADAL" clId="{D7578DB7-8596-4031-BE37-E42C818D0EEB}" dt="2024-05-31T14:13:25.519" v="168" actId="20577"/>
          <ac:spMkLst>
            <pc:docMk/>
            <pc:sldMk cId="4268058168" sldId="266"/>
            <ac:spMk id="3" creationId="{A6FA95AA-312E-4882-9603-F8788A4EB2CD}"/>
          </ac:spMkLst>
        </pc:spChg>
        <pc:graphicFrameChg chg="del">
          <ac:chgData name="Laurence Thompson" userId="6bb71134-b8f3-4512-93ac-7f03c5d883de" providerId="ADAL" clId="{D7578DB7-8596-4031-BE37-E42C818D0EEB}" dt="2024-05-31T14:10:31.415" v="0" actId="478"/>
          <ac:graphicFrameMkLst>
            <pc:docMk/>
            <pc:sldMk cId="4268058168" sldId="266"/>
            <ac:graphicFrameMk id="4" creationId="{7B0E1F15-B515-2258-FE69-A87CE14FD64D}"/>
          </ac:graphicFrameMkLst>
        </pc:graphicFrameChg>
        <pc:graphicFrameChg chg="add mod">
          <ac:chgData name="Laurence Thompson" userId="6bb71134-b8f3-4512-93ac-7f03c5d883de" providerId="ADAL" clId="{D7578DB7-8596-4031-BE37-E42C818D0EEB}" dt="2024-05-31T14:11:12.188" v="13" actId="14100"/>
          <ac:graphicFrameMkLst>
            <pc:docMk/>
            <pc:sldMk cId="4268058168" sldId="266"/>
            <ac:graphicFrameMk id="5" creationId="{7B0E1F15-B515-2258-FE69-A87CE14FD64D}"/>
          </ac:graphicFrameMkLst>
        </pc:graphicFrameChg>
        <pc:extLst>
          <p:ext xmlns:p="http://schemas.openxmlformats.org/presentationml/2006/main" uri="{D6D511B9-2390-475A-947B-AFAB55BFBCF1}">
            <pc226:cmChg xmlns:pc226="http://schemas.microsoft.com/office/powerpoint/2022/06/main/command" chg="del">
              <pc226:chgData name="Laurence Thompson" userId="6bb71134-b8f3-4512-93ac-7f03c5d883de" providerId="ADAL" clId="{D7578DB7-8596-4031-BE37-E42C818D0EEB}" dt="2024-05-31T14:10:33.557" v="1"/>
              <pc2:cmMkLst xmlns:pc2="http://schemas.microsoft.com/office/powerpoint/2019/9/main/command">
                <pc:docMk/>
                <pc:sldMk cId="4268058168" sldId="266"/>
                <pc2:cmMk id="{69CB51C5-DD78-43CB-AF16-A294C8C111B6}"/>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homebuildersfed.sharepoint.com/sites/HBF/Shared%20Documents/Policy/Laurence%20Thompson/Key%20Messages%20Wales/Wales%20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homebuildersfed.sharepoint.com/sites/HBF/Shared%20Documents/Policy/Laurence%20Thompson/Key%20Messages%20Wales/Wales%20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embeddings/oleObject4.bin"/></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homebuildersfed.sharepoint.com/sites/HBF/Shared%20Documents/Policy/Laura%20Markus/Energy%20efficiency/Wales%20summer%202023/Wales%20WaS%20Summer%20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solidFill>
                  <a:schemeClr val="bg2">
                    <a:lumMod val="25000"/>
                  </a:schemeClr>
                </a:solidFill>
              </a:rPr>
              <a:t>New</a:t>
            </a:r>
            <a:r>
              <a:rPr lang="en-GB" baseline="0" dirty="0">
                <a:solidFill>
                  <a:schemeClr val="bg2">
                    <a:lumMod val="25000"/>
                  </a:schemeClr>
                </a:solidFill>
              </a:rPr>
              <a:t> dwellings completed in Wales, 1999-2023</a:t>
            </a:r>
            <a:endParaRPr lang="en-GB" dirty="0">
              <a:solidFill>
                <a:schemeClr val="bg2">
                  <a:lumMod val="25000"/>
                </a:schemeClr>
              </a:solidFill>
            </a:endParaRPr>
          </a:p>
        </c:rich>
      </c:tx>
      <c:layout>
        <c:manualLayout>
          <c:xMode val="edge"/>
          <c:yMode val="edge"/>
          <c:x val="0.18382328799298892"/>
          <c:y val="2.010858636637844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039267241911392"/>
          <c:y val="0.12728034227818408"/>
          <c:w val="0.82665544877729635"/>
          <c:h val="0.69173509530454291"/>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0"/>
            <c:marker>
              <c:symbol val="circle"/>
              <c:size val="5"/>
              <c:spPr>
                <a:solidFill>
                  <a:schemeClr val="accent1"/>
                </a:solidFill>
                <a:ln w="9525">
                  <a:solidFill>
                    <a:schemeClr val="accent1"/>
                  </a:solidFill>
                </a:ln>
                <a:effectLst/>
              </c:spPr>
            </c:marker>
            <c:bubble3D val="0"/>
            <c:extLst>
              <c:ext xmlns:c16="http://schemas.microsoft.com/office/drawing/2014/chart" uri="{C3380CC4-5D6E-409C-BE32-E72D297353CC}">
                <c16:uniqueId val="{00000000-8B7F-477D-8A19-24DD44831A75}"/>
              </c:ext>
            </c:extLst>
          </c:dPt>
          <c:cat>
            <c:strRef>
              <c:f>Sheet1!$A$2:$A$25</c:f>
              <c:strCache>
                <c:ptCount val="24"/>
                <c:pt idx="0">
                  <c:v>1999/00</c:v>
                </c:pt>
                <c:pt idx="1">
                  <c:v>2000/01</c:v>
                </c:pt>
                <c:pt idx="2">
                  <c:v>2001/02</c:v>
                </c:pt>
                <c:pt idx="3">
                  <c:v>2002/03</c:v>
                </c:pt>
                <c:pt idx="4">
                  <c:v>2003/04</c:v>
                </c:pt>
                <c:pt idx="5">
                  <c:v>2004/05</c:v>
                </c:pt>
                <c:pt idx="6">
                  <c:v>2005/06</c:v>
                </c:pt>
                <c:pt idx="7">
                  <c:v>2006/07</c:v>
                </c:pt>
                <c:pt idx="8">
                  <c:v>2007/08</c:v>
                </c:pt>
                <c:pt idx="9">
                  <c:v>2008/09</c:v>
                </c:pt>
                <c:pt idx="10">
                  <c:v>2009/10</c:v>
                </c:pt>
                <c:pt idx="11">
                  <c:v>2010/11</c:v>
                </c:pt>
                <c:pt idx="12">
                  <c:v>2011/12</c:v>
                </c:pt>
                <c:pt idx="13">
                  <c:v>2012/13</c:v>
                </c:pt>
                <c:pt idx="14">
                  <c:v>2013/14</c:v>
                </c:pt>
                <c:pt idx="15">
                  <c:v>2014/15</c:v>
                </c:pt>
                <c:pt idx="16">
                  <c:v>2015/16</c:v>
                </c:pt>
                <c:pt idx="17">
                  <c:v>2016/17</c:v>
                </c:pt>
                <c:pt idx="18">
                  <c:v>2017/18</c:v>
                </c:pt>
                <c:pt idx="19">
                  <c:v>2018/19</c:v>
                </c:pt>
                <c:pt idx="20">
                  <c:v>2019/20</c:v>
                </c:pt>
                <c:pt idx="21">
                  <c:v>2020/21</c:v>
                </c:pt>
                <c:pt idx="22">
                  <c:v>2021/22</c:v>
                </c:pt>
                <c:pt idx="23">
                  <c:v>2022/23</c:v>
                </c:pt>
              </c:strCache>
            </c:strRef>
          </c:cat>
          <c:val>
            <c:numRef>
              <c:f>Sheet1!$B$2:$B$25</c:f>
              <c:numCache>
                <c:formatCode>General</c:formatCode>
                <c:ptCount val="24"/>
                <c:pt idx="0">
                  <c:v>8706</c:v>
                </c:pt>
                <c:pt idx="1">
                  <c:v>8333</c:v>
                </c:pt>
                <c:pt idx="2">
                  <c:v>8273</c:v>
                </c:pt>
                <c:pt idx="3">
                  <c:v>8310</c:v>
                </c:pt>
                <c:pt idx="4">
                  <c:v>8296</c:v>
                </c:pt>
                <c:pt idx="5">
                  <c:v>8492</c:v>
                </c:pt>
                <c:pt idx="6">
                  <c:v>8249</c:v>
                </c:pt>
                <c:pt idx="7">
                  <c:v>9334</c:v>
                </c:pt>
                <c:pt idx="8">
                  <c:v>8664</c:v>
                </c:pt>
                <c:pt idx="9">
                  <c:v>7121</c:v>
                </c:pt>
                <c:pt idx="10">
                  <c:v>6174</c:v>
                </c:pt>
                <c:pt idx="11">
                  <c:v>5505</c:v>
                </c:pt>
                <c:pt idx="12">
                  <c:v>5575</c:v>
                </c:pt>
                <c:pt idx="13">
                  <c:v>5451</c:v>
                </c:pt>
                <c:pt idx="14">
                  <c:v>5843</c:v>
                </c:pt>
                <c:pt idx="15">
                  <c:v>6170</c:v>
                </c:pt>
                <c:pt idx="16">
                  <c:v>6900</c:v>
                </c:pt>
                <c:pt idx="17">
                  <c:v>6833</c:v>
                </c:pt>
                <c:pt idx="18">
                  <c:v>6663</c:v>
                </c:pt>
                <c:pt idx="19">
                  <c:v>5777</c:v>
                </c:pt>
                <c:pt idx="20">
                  <c:v>6037</c:v>
                </c:pt>
                <c:pt idx="21">
                  <c:v>4616</c:v>
                </c:pt>
                <c:pt idx="22">
                  <c:v>5273</c:v>
                </c:pt>
                <c:pt idx="23">
                  <c:v>5785</c:v>
                </c:pt>
              </c:numCache>
            </c:numRef>
          </c:val>
          <c:smooth val="0"/>
          <c:extLst>
            <c:ext xmlns:c16="http://schemas.microsoft.com/office/drawing/2014/chart" uri="{C3380CC4-5D6E-409C-BE32-E72D297353CC}">
              <c16:uniqueId val="{00000001-8B7F-477D-8A19-24DD44831A75}"/>
            </c:ext>
          </c:extLst>
        </c:ser>
        <c:dLbls>
          <c:showLegendKey val="0"/>
          <c:showVal val="0"/>
          <c:showCatName val="0"/>
          <c:showSerName val="0"/>
          <c:showPercent val="0"/>
          <c:showBubbleSize val="0"/>
        </c:dLbls>
        <c:marker val="1"/>
        <c:smooth val="0"/>
        <c:axId val="150351503"/>
        <c:axId val="150351983"/>
      </c:lineChart>
      <c:catAx>
        <c:axId val="15035150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0">
                    <a:solidFill>
                      <a:sysClr val="windowText" lastClr="000000"/>
                    </a:solidFill>
                  </a:rPr>
                  <a:t>Financial Year</a:t>
                </a:r>
              </a:p>
            </c:rich>
          </c:tx>
          <c:layout>
            <c:manualLayout>
              <c:xMode val="edge"/>
              <c:yMode val="edge"/>
              <c:x val="0.39613514043664461"/>
              <c:y val="0.9095113613512971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150351983"/>
        <c:crosses val="autoZero"/>
        <c:auto val="1"/>
        <c:lblAlgn val="ctr"/>
        <c:lblOffset val="100"/>
        <c:noMultiLvlLbl val="0"/>
      </c:catAx>
      <c:valAx>
        <c:axId val="1503519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0">
                    <a:solidFill>
                      <a:sysClr val="windowText" lastClr="000000"/>
                    </a:solidFill>
                  </a:rPr>
                  <a:t>New</a:t>
                </a:r>
                <a:r>
                  <a:rPr lang="en-GB" b="0" baseline="0">
                    <a:solidFill>
                      <a:sysClr val="windowText" lastClr="000000"/>
                    </a:solidFill>
                  </a:rPr>
                  <a:t> dwellings completed</a:t>
                </a:r>
                <a:endParaRPr lang="en-GB" b="0">
                  <a:solidFill>
                    <a:sysClr val="windowText" lastClr="000000"/>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503515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0" dirty="0">
                <a:solidFill>
                  <a:schemeClr val="bg2">
                    <a:lumMod val="25000"/>
                  </a:schemeClr>
                </a:solidFill>
              </a:rPr>
              <a:t>Support for more homes being</a:t>
            </a:r>
            <a:r>
              <a:rPr lang="en-GB" b="0" baseline="0" dirty="0">
                <a:solidFill>
                  <a:schemeClr val="bg2">
                    <a:lumMod val="25000"/>
                  </a:schemeClr>
                </a:solidFill>
              </a:rPr>
              <a:t> built in local area (Welsh respondents)</a:t>
            </a:r>
            <a:endParaRPr lang="en-GB" b="0" dirty="0">
              <a:solidFill>
                <a:schemeClr val="bg2">
                  <a:lumMod val="25000"/>
                </a:scheme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222193472878297"/>
          <c:y val="0.22690878524959818"/>
          <c:w val="0.72865722504777464"/>
          <c:h val="0.68180846806311612"/>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bg2">
                  <a:lumMod val="90000"/>
                </a:schemeClr>
              </a:solidFill>
              <a:ln>
                <a:noFill/>
              </a:ln>
              <a:effectLst/>
            </c:spPr>
            <c:extLst>
              <c:ext xmlns:c16="http://schemas.microsoft.com/office/drawing/2014/chart" uri="{C3380CC4-5D6E-409C-BE32-E72D297353CC}">
                <c16:uniqueId val="{00000001-D083-423F-8991-2259A40CBC0B}"/>
              </c:ext>
            </c:extLst>
          </c:dPt>
          <c:dPt>
            <c:idx val="1"/>
            <c:invertIfNegative val="0"/>
            <c:bubble3D val="0"/>
            <c:spPr>
              <a:solidFill>
                <a:schemeClr val="bg2">
                  <a:lumMod val="75000"/>
                </a:schemeClr>
              </a:solidFill>
              <a:ln>
                <a:noFill/>
              </a:ln>
              <a:effectLst/>
            </c:spPr>
            <c:extLst>
              <c:ext xmlns:c16="http://schemas.microsoft.com/office/drawing/2014/chart" uri="{C3380CC4-5D6E-409C-BE32-E72D297353CC}">
                <c16:uniqueId val="{00000003-D083-423F-8991-2259A40CBC0B}"/>
              </c:ext>
            </c:extLst>
          </c:dPt>
          <c:dPt>
            <c:idx val="2"/>
            <c:invertIfNegative val="0"/>
            <c:bubble3D val="0"/>
            <c:spPr>
              <a:solidFill>
                <a:schemeClr val="bg2">
                  <a:lumMod val="50000"/>
                </a:schemeClr>
              </a:solidFill>
              <a:ln>
                <a:noFill/>
              </a:ln>
              <a:effectLst/>
            </c:spPr>
            <c:extLst>
              <c:ext xmlns:c16="http://schemas.microsoft.com/office/drawing/2014/chart" uri="{C3380CC4-5D6E-409C-BE32-E72D297353CC}">
                <c16:uniqueId val="{00000005-D083-423F-8991-2259A40CBC0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'[Wales Housing the Nation.xlsx]Sheet1'!$A$45:$A$47</c:f>
              <c:strCache>
                <c:ptCount val="3"/>
                <c:pt idx="0">
                  <c:v>Support more homes</c:v>
                </c:pt>
                <c:pt idx="1">
                  <c:v>Not averse</c:v>
                </c:pt>
                <c:pt idx="2">
                  <c:v>Oppose</c:v>
                </c:pt>
              </c:strCache>
            </c:strRef>
          </c:cat>
          <c:val>
            <c:numRef>
              <c:f>'[Wales Housing the Nation.xlsx]Sheet1'!$B$45:$B$47</c:f>
              <c:numCache>
                <c:formatCode>0%</c:formatCode>
                <c:ptCount val="3"/>
                <c:pt idx="0">
                  <c:v>0.54</c:v>
                </c:pt>
                <c:pt idx="1">
                  <c:v>0.41</c:v>
                </c:pt>
                <c:pt idx="2">
                  <c:v>0.05</c:v>
                </c:pt>
              </c:numCache>
            </c:numRef>
          </c:val>
          <c:extLst>
            <c:ext xmlns:c16="http://schemas.microsoft.com/office/drawing/2014/chart" uri="{C3380CC4-5D6E-409C-BE32-E72D297353CC}">
              <c16:uniqueId val="{00000006-D083-423F-8991-2259A40CBC0B}"/>
            </c:ext>
          </c:extLst>
        </c:ser>
        <c:dLbls>
          <c:showLegendKey val="0"/>
          <c:showVal val="0"/>
          <c:showCatName val="0"/>
          <c:showSerName val="0"/>
          <c:showPercent val="0"/>
          <c:showBubbleSize val="0"/>
        </c:dLbls>
        <c:gapWidth val="182"/>
        <c:axId val="2084652719"/>
        <c:axId val="1924312527"/>
      </c:barChart>
      <c:catAx>
        <c:axId val="20846527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924312527"/>
        <c:crosses val="autoZero"/>
        <c:auto val="1"/>
        <c:lblAlgn val="ctr"/>
        <c:lblOffset val="100"/>
        <c:noMultiLvlLbl val="0"/>
      </c:catAx>
      <c:valAx>
        <c:axId val="192431252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20846527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GB">
                <a:solidFill>
                  <a:schemeClr val="bg2">
                    <a:lumMod val="25000"/>
                  </a:schemeClr>
                </a:solidFill>
              </a:rPr>
              <a:t>Number of housing units and projects approved, 2006-2023</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'[Wales Graphs.xlsx]Planning Permissions'!$B$1</c:f>
              <c:strCache>
                <c:ptCount val="1"/>
                <c:pt idx="0">
                  <c:v>Number of units</c:v>
                </c:pt>
              </c:strCache>
            </c:strRef>
          </c:tx>
          <c:spPr>
            <a:solidFill>
              <a:schemeClr val="accent1"/>
            </a:solidFill>
            <a:ln>
              <a:noFill/>
            </a:ln>
            <a:effectLst/>
          </c:spPr>
          <c:invertIfNegative val="0"/>
          <c:cat>
            <c:strRef>
              <c:f>'[Wales Graphs.xlsx]Planning Permissions'!$A$2:$A$73</c:f>
              <c:strCache>
                <c:ptCount val="72"/>
                <c:pt idx="0">
                  <c:v>Q1 2006</c:v>
                </c:pt>
                <c:pt idx="1">
                  <c:v>Q2 2006</c:v>
                </c:pt>
                <c:pt idx="2">
                  <c:v>Q3 2006</c:v>
                </c:pt>
                <c:pt idx="3">
                  <c:v>Q4 2006</c:v>
                </c:pt>
                <c:pt idx="4">
                  <c:v>Q1 2007</c:v>
                </c:pt>
                <c:pt idx="5">
                  <c:v>Q2 2007</c:v>
                </c:pt>
                <c:pt idx="6">
                  <c:v>Q3 2007</c:v>
                </c:pt>
                <c:pt idx="7">
                  <c:v>Q4 2007</c:v>
                </c:pt>
                <c:pt idx="8">
                  <c:v>Q1 2008</c:v>
                </c:pt>
                <c:pt idx="9">
                  <c:v>Q2 2008</c:v>
                </c:pt>
                <c:pt idx="10">
                  <c:v>Q3 2008</c:v>
                </c:pt>
                <c:pt idx="11">
                  <c:v>Q4 2008</c:v>
                </c:pt>
                <c:pt idx="12">
                  <c:v>Q1 2009</c:v>
                </c:pt>
                <c:pt idx="13">
                  <c:v>Q2 2009</c:v>
                </c:pt>
                <c:pt idx="14">
                  <c:v>Q3 2009</c:v>
                </c:pt>
                <c:pt idx="15">
                  <c:v>Q4 2009</c:v>
                </c:pt>
                <c:pt idx="16">
                  <c:v>Q1 2010</c:v>
                </c:pt>
                <c:pt idx="17">
                  <c:v>Q2 2010</c:v>
                </c:pt>
                <c:pt idx="18">
                  <c:v>Q3 2010</c:v>
                </c:pt>
                <c:pt idx="19">
                  <c:v>Q4 2010</c:v>
                </c:pt>
                <c:pt idx="20">
                  <c:v>Q1 2011</c:v>
                </c:pt>
                <c:pt idx="21">
                  <c:v>Q2 2011</c:v>
                </c:pt>
                <c:pt idx="22">
                  <c:v>Q3 2011</c:v>
                </c:pt>
                <c:pt idx="23">
                  <c:v>Q4 2011</c:v>
                </c:pt>
                <c:pt idx="24">
                  <c:v>Q1 2012</c:v>
                </c:pt>
                <c:pt idx="25">
                  <c:v>Q2 2012</c:v>
                </c:pt>
                <c:pt idx="26">
                  <c:v>Q3 2012</c:v>
                </c:pt>
                <c:pt idx="27">
                  <c:v>Q4 2012</c:v>
                </c:pt>
                <c:pt idx="28">
                  <c:v>Q1 2013</c:v>
                </c:pt>
                <c:pt idx="29">
                  <c:v>Q2 2013</c:v>
                </c:pt>
                <c:pt idx="30">
                  <c:v>Q3 2013</c:v>
                </c:pt>
                <c:pt idx="31">
                  <c:v>Q4 2013</c:v>
                </c:pt>
                <c:pt idx="32">
                  <c:v>Q1 2014</c:v>
                </c:pt>
                <c:pt idx="33">
                  <c:v>Q2 2014</c:v>
                </c:pt>
                <c:pt idx="34">
                  <c:v>Q3 2014</c:v>
                </c:pt>
                <c:pt idx="35">
                  <c:v>Q4 2014</c:v>
                </c:pt>
                <c:pt idx="36">
                  <c:v>Q1 2015</c:v>
                </c:pt>
                <c:pt idx="37">
                  <c:v>Q2 2015</c:v>
                </c:pt>
                <c:pt idx="38">
                  <c:v>Q3 2015</c:v>
                </c:pt>
                <c:pt idx="39">
                  <c:v>Q4 2015</c:v>
                </c:pt>
                <c:pt idx="40">
                  <c:v>Q1 2016</c:v>
                </c:pt>
                <c:pt idx="41">
                  <c:v>Q2 2016</c:v>
                </c:pt>
                <c:pt idx="42">
                  <c:v>Q3 2016</c:v>
                </c:pt>
                <c:pt idx="43">
                  <c:v>Q4 2016</c:v>
                </c:pt>
                <c:pt idx="44">
                  <c:v>Q1 2017</c:v>
                </c:pt>
                <c:pt idx="45">
                  <c:v>Q2 2017</c:v>
                </c:pt>
                <c:pt idx="46">
                  <c:v>Q3 2017</c:v>
                </c:pt>
                <c:pt idx="47">
                  <c:v>Q4 2017</c:v>
                </c:pt>
                <c:pt idx="48">
                  <c:v>Q1 2018</c:v>
                </c:pt>
                <c:pt idx="49">
                  <c:v>Q2 2018</c:v>
                </c:pt>
                <c:pt idx="50">
                  <c:v>Q3 2018</c:v>
                </c:pt>
                <c:pt idx="51">
                  <c:v>Q4 2018</c:v>
                </c:pt>
                <c:pt idx="52">
                  <c:v>Q1 2019</c:v>
                </c:pt>
                <c:pt idx="53">
                  <c:v>Q2 2019</c:v>
                </c:pt>
                <c:pt idx="54">
                  <c:v>Q3 2019</c:v>
                </c:pt>
                <c:pt idx="55">
                  <c:v>Q4 2019</c:v>
                </c:pt>
                <c:pt idx="56">
                  <c:v>Q1 2020</c:v>
                </c:pt>
                <c:pt idx="57">
                  <c:v>Q2 2020</c:v>
                </c:pt>
                <c:pt idx="58">
                  <c:v>Q3 2020</c:v>
                </c:pt>
                <c:pt idx="59">
                  <c:v>Q4 2020</c:v>
                </c:pt>
                <c:pt idx="60">
                  <c:v>Q1 2021</c:v>
                </c:pt>
                <c:pt idx="61">
                  <c:v>Q2 2021</c:v>
                </c:pt>
                <c:pt idx="62">
                  <c:v>Q3 2021</c:v>
                </c:pt>
                <c:pt idx="63">
                  <c:v>Q4 2021</c:v>
                </c:pt>
                <c:pt idx="64">
                  <c:v>Q1 2022</c:v>
                </c:pt>
                <c:pt idx="65">
                  <c:v>Q2 2022</c:v>
                </c:pt>
                <c:pt idx="66">
                  <c:v>Q3 2022</c:v>
                </c:pt>
                <c:pt idx="67">
                  <c:v>Q4 2022</c:v>
                </c:pt>
                <c:pt idx="68">
                  <c:v>Q1 2023</c:v>
                </c:pt>
                <c:pt idx="69">
                  <c:v>Q2 2023</c:v>
                </c:pt>
                <c:pt idx="70">
                  <c:v>Q3 2023</c:v>
                </c:pt>
                <c:pt idx="71">
                  <c:v>Q4 2023</c:v>
                </c:pt>
              </c:strCache>
            </c:strRef>
          </c:cat>
          <c:val>
            <c:numRef>
              <c:f>'[Wales Graphs.xlsx]Planning Permissions'!$B$2:$B$73</c:f>
              <c:numCache>
                <c:formatCode>_-* #,##0_-;\-* #,##0_-;_-* "-"??_-;_-@_-</c:formatCode>
                <c:ptCount val="72"/>
                <c:pt idx="0">
                  <c:v>2745</c:v>
                </c:pt>
                <c:pt idx="1">
                  <c:v>3384</c:v>
                </c:pt>
                <c:pt idx="2">
                  <c:v>4348</c:v>
                </c:pt>
                <c:pt idx="3">
                  <c:v>2868</c:v>
                </c:pt>
                <c:pt idx="4">
                  <c:v>2657</c:v>
                </c:pt>
                <c:pt idx="5">
                  <c:v>3576</c:v>
                </c:pt>
                <c:pt idx="6">
                  <c:v>5255</c:v>
                </c:pt>
                <c:pt idx="7">
                  <c:v>2486</c:v>
                </c:pt>
                <c:pt idx="8">
                  <c:v>2868</c:v>
                </c:pt>
                <c:pt idx="9">
                  <c:v>2465</c:v>
                </c:pt>
                <c:pt idx="10">
                  <c:v>2372</c:v>
                </c:pt>
                <c:pt idx="11">
                  <c:v>2675</c:v>
                </c:pt>
                <c:pt idx="12">
                  <c:v>1653</c:v>
                </c:pt>
                <c:pt idx="13">
                  <c:v>1090</c:v>
                </c:pt>
                <c:pt idx="14">
                  <c:v>1921</c:v>
                </c:pt>
                <c:pt idx="15">
                  <c:v>1608</c:v>
                </c:pt>
                <c:pt idx="16">
                  <c:v>1791</c:v>
                </c:pt>
                <c:pt idx="17">
                  <c:v>1472</c:v>
                </c:pt>
                <c:pt idx="18">
                  <c:v>1730</c:v>
                </c:pt>
                <c:pt idx="19">
                  <c:v>1756</c:v>
                </c:pt>
                <c:pt idx="20">
                  <c:v>3715</c:v>
                </c:pt>
                <c:pt idx="21">
                  <c:v>1898</c:v>
                </c:pt>
                <c:pt idx="22">
                  <c:v>1613</c:v>
                </c:pt>
                <c:pt idx="23">
                  <c:v>2009</c:v>
                </c:pt>
                <c:pt idx="24">
                  <c:v>1769</c:v>
                </c:pt>
                <c:pt idx="25">
                  <c:v>1747</c:v>
                </c:pt>
                <c:pt idx="26">
                  <c:v>1225</c:v>
                </c:pt>
                <c:pt idx="27">
                  <c:v>1716</c:v>
                </c:pt>
                <c:pt idx="28">
                  <c:v>2540</c:v>
                </c:pt>
                <c:pt idx="29">
                  <c:v>1698</c:v>
                </c:pt>
                <c:pt idx="30">
                  <c:v>1722</c:v>
                </c:pt>
                <c:pt idx="31">
                  <c:v>1861</c:v>
                </c:pt>
                <c:pt idx="32">
                  <c:v>3000</c:v>
                </c:pt>
                <c:pt idx="33">
                  <c:v>2053</c:v>
                </c:pt>
                <c:pt idx="34">
                  <c:v>2517</c:v>
                </c:pt>
                <c:pt idx="35">
                  <c:v>2120</c:v>
                </c:pt>
                <c:pt idx="36">
                  <c:v>1722</c:v>
                </c:pt>
                <c:pt idx="37">
                  <c:v>2590</c:v>
                </c:pt>
                <c:pt idx="38">
                  <c:v>1448</c:v>
                </c:pt>
                <c:pt idx="39">
                  <c:v>2510</c:v>
                </c:pt>
                <c:pt idx="40">
                  <c:v>2432</c:v>
                </c:pt>
                <c:pt idx="41">
                  <c:v>2408</c:v>
                </c:pt>
                <c:pt idx="42">
                  <c:v>1794</c:v>
                </c:pt>
                <c:pt idx="43">
                  <c:v>4038</c:v>
                </c:pt>
                <c:pt idx="44">
                  <c:v>2302</c:v>
                </c:pt>
                <c:pt idx="45">
                  <c:v>2350</c:v>
                </c:pt>
                <c:pt idx="46">
                  <c:v>2478</c:v>
                </c:pt>
                <c:pt idx="47">
                  <c:v>2526</c:v>
                </c:pt>
                <c:pt idx="48">
                  <c:v>2489</c:v>
                </c:pt>
                <c:pt idx="49">
                  <c:v>2435</c:v>
                </c:pt>
                <c:pt idx="50">
                  <c:v>2434</c:v>
                </c:pt>
                <c:pt idx="51">
                  <c:v>3031</c:v>
                </c:pt>
                <c:pt idx="52">
                  <c:v>2953</c:v>
                </c:pt>
                <c:pt idx="53">
                  <c:v>2482</c:v>
                </c:pt>
                <c:pt idx="54">
                  <c:v>4144</c:v>
                </c:pt>
                <c:pt idx="55">
                  <c:v>2310</c:v>
                </c:pt>
                <c:pt idx="56">
                  <c:v>3319</c:v>
                </c:pt>
                <c:pt idx="57">
                  <c:v>1346</c:v>
                </c:pt>
                <c:pt idx="58">
                  <c:v>1488</c:v>
                </c:pt>
                <c:pt idx="59">
                  <c:v>1118</c:v>
                </c:pt>
                <c:pt idx="60">
                  <c:v>2469</c:v>
                </c:pt>
                <c:pt idx="61">
                  <c:v>2273</c:v>
                </c:pt>
                <c:pt idx="62">
                  <c:v>2960</c:v>
                </c:pt>
                <c:pt idx="63">
                  <c:v>4104</c:v>
                </c:pt>
                <c:pt idx="64">
                  <c:v>2478</c:v>
                </c:pt>
                <c:pt idx="65">
                  <c:v>1475</c:v>
                </c:pt>
                <c:pt idx="66">
                  <c:v>2146</c:v>
                </c:pt>
                <c:pt idx="67">
                  <c:v>2300</c:v>
                </c:pt>
                <c:pt idx="68">
                  <c:v>2123</c:v>
                </c:pt>
                <c:pt idx="69">
                  <c:v>1906</c:v>
                </c:pt>
                <c:pt idx="70">
                  <c:v>1335</c:v>
                </c:pt>
                <c:pt idx="71">
                  <c:v>1732</c:v>
                </c:pt>
              </c:numCache>
            </c:numRef>
          </c:val>
          <c:extLst>
            <c:ext xmlns:c16="http://schemas.microsoft.com/office/drawing/2014/chart" uri="{C3380CC4-5D6E-409C-BE32-E72D297353CC}">
              <c16:uniqueId val="{00000000-9DA1-453B-96A2-4BF4A140ACF4}"/>
            </c:ext>
          </c:extLst>
        </c:ser>
        <c:dLbls>
          <c:showLegendKey val="0"/>
          <c:showVal val="0"/>
          <c:showCatName val="0"/>
          <c:showSerName val="0"/>
          <c:showPercent val="0"/>
          <c:showBubbleSize val="0"/>
        </c:dLbls>
        <c:gapWidth val="30"/>
        <c:axId val="765700703"/>
        <c:axId val="765710303"/>
      </c:barChart>
      <c:lineChart>
        <c:grouping val="standard"/>
        <c:varyColors val="0"/>
        <c:ser>
          <c:idx val="1"/>
          <c:order val="1"/>
          <c:tx>
            <c:strRef>
              <c:f>'[Wales Graphs.xlsx]Planning Permissions'!$C$1</c:f>
              <c:strCache>
                <c:ptCount val="1"/>
                <c:pt idx="0">
                  <c:v>Number of projects</c:v>
                </c:pt>
              </c:strCache>
            </c:strRef>
          </c:tx>
          <c:spPr>
            <a:ln w="28575" cap="rnd">
              <a:solidFill>
                <a:schemeClr val="accent2"/>
              </a:solidFill>
              <a:round/>
            </a:ln>
            <a:effectLst/>
          </c:spPr>
          <c:marker>
            <c:symbol val="none"/>
          </c:marker>
          <c:cat>
            <c:strRef>
              <c:f>'[Wales Graphs.xlsx]Planning Permissions'!$A$2:$A$73</c:f>
              <c:strCache>
                <c:ptCount val="72"/>
                <c:pt idx="0">
                  <c:v>Q1 2006</c:v>
                </c:pt>
                <c:pt idx="1">
                  <c:v>Q2 2006</c:v>
                </c:pt>
                <c:pt idx="2">
                  <c:v>Q3 2006</c:v>
                </c:pt>
                <c:pt idx="3">
                  <c:v>Q4 2006</c:v>
                </c:pt>
                <c:pt idx="4">
                  <c:v>Q1 2007</c:v>
                </c:pt>
                <c:pt idx="5">
                  <c:v>Q2 2007</c:v>
                </c:pt>
                <c:pt idx="6">
                  <c:v>Q3 2007</c:v>
                </c:pt>
                <c:pt idx="7">
                  <c:v>Q4 2007</c:v>
                </c:pt>
                <c:pt idx="8">
                  <c:v>Q1 2008</c:v>
                </c:pt>
                <c:pt idx="9">
                  <c:v>Q2 2008</c:v>
                </c:pt>
                <c:pt idx="10">
                  <c:v>Q3 2008</c:v>
                </c:pt>
                <c:pt idx="11">
                  <c:v>Q4 2008</c:v>
                </c:pt>
                <c:pt idx="12">
                  <c:v>Q1 2009</c:v>
                </c:pt>
                <c:pt idx="13">
                  <c:v>Q2 2009</c:v>
                </c:pt>
                <c:pt idx="14">
                  <c:v>Q3 2009</c:v>
                </c:pt>
                <c:pt idx="15">
                  <c:v>Q4 2009</c:v>
                </c:pt>
                <c:pt idx="16">
                  <c:v>Q1 2010</c:v>
                </c:pt>
                <c:pt idx="17">
                  <c:v>Q2 2010</c:v>
                </c:pt>
                <c:pt idx="18">
                  <c:v>Q3 2010</c:v>
                </c:pt>
                <c:pt idx="19">
                  <c:v>Q4 2010</c:v>
                </c:pt>
                <c:pt idx="20">
                  <c:v>Q1 2011</c:v>
                </c:pt>
                <c:pt idx="21">
                  <c:v>Q2 2011</c:v>
                </c:pt>
                <c:pt idx="22">
                  <c:v>Q3 2011</c:v>
                </c:pt>
                <c:pt idx="23">
                  <c:v>Q4 2011</c:v>
                </c:pt>
                <c:pt idx="24">
                  <c:v>Q1 2012</c:v>
                </c:pt>
                <c:pt idx="25">
                  <c:v>Q2 2012</c:v>
                </c:pt>
                <c:pt idx="26">
                  <c:v>Q3 2012</c:v>
                </c:pt>
                <c:pt idx="27">
                  <c:v>Q4 2012</c:v>
                </c:pt>
                <c:pt idx="28">
                  <c:v>Q1 2013</c:v>
                </c:pt>
                <c:pt idx="29">
                  <c:v>Q2 2013</c:v>
                </c:pt>
                <c:pt idx="30">
                  <c:v>Q3 2013</c:v>
                </c:pt>
                <c:pt idx="31">
                  <c:v>Q4 2013</c:v>
                </c:pt>
                <c:pt idx="32">
                  <c:v>Q1 2014</c:v>
                </c:pt>
                <c:pt idx="33">
                  <c:v>Q2 2014</c:v>
                </c:pt>
                <c:pt idx="34">
                  <c:v>Q3 2014</c:v>
                </c:pt>
                <c:pt idx="35">
                  <c:v>Q4 2014</c:v>
                </c:pt>
                <c:pt idx="36">
                  <c:v>Q1 2015</c:v>
                </c:pt>
                <c:pt idx="37">
                  <c:v>Q2 2015</c:v>
                </c:pt>
                <c:pt idx="38">
                  <c:v>Q3 2015</c:v>
                </c:pt>
                <c:pt idx="39">
                  <c:v>Q4 2015</c:v>
                </c:pt>
                <c:pt idx="40">
                  <c:v>Q1 2016</c:v>
                </c:pt>
                <c:pt idx="41">
                  <c:v>Q2 2016</c:v>
                </c:pt>
                <c:pt idx="42">
                  <c:v>Q3 2016</c:v>
                </c:pt>
                <c:pt idx="43">
                  <c:v>Q4 2016</c:v>
                </c:pt>
                <c:pt idx="44">
                  <c:v>Q1 2017</c:v>
                </c:pt>
                <c:pt idx="45">
                  <c:v>Q2 2017</c:v>
                </c:pt>
                <c:pt idx="46">
                  <c:v>Q3 2017</c:v>
                </c:pt>
                <c:pt idx="47">
                  <c:v>Q4 2017</c:v>
                </c:pt>
                <c:pt idx="48">
                  <c:v>Q1 2018</c:v>
                </c:pt>
                <c:pt idx="49">
                  <c:v>Q2 2018</c:v>
                </c:pt>
                <c:pt idx="50">
                  <c:v>Q3 2018</c:v>
                </c:pt>
                <c:pt idx="51">
                  <c:v>Q4 2018</c:v>
                </c:pt>
                <c:pt idx="52">
                  <c:v>Q1 2019</c:v>
                </c:pt>
                <c:pt idx="53">
                  <c:v>Q2 2019</c:v>
                </c:pt>
                <c:pt idx="54">
                  <c:v>Q3 2019</c:v>
                </c:pt>
                <c:pt idx="55">
                  <c:v>Q4 2019</c:v>
                </c:pt>
                <c:pt idx="56">
                  <c:v>Q1 2020</c:v>
                </c:pt>
                <c:pt idx="57">
                  <c:v>Q2 2020</c:v>
                </c:pt>
                <c:pt idx="58">
                  <c:v>Q3 2020</c:v>
                </c:pt>
                <c:pt idx="59">
                  <c:v>Q4 2020</c:v>
                </c:pt>
                <c:pt idx="60">
                  <c:v>Q1 2021</c:v>
                </c:pt>
                <c:pt idx="61">
                  <c:v>Q2 2021</c:v>
                </c:pt>
                <c:pt idx="62">
                  <c:v>Q3 2021</c:v>
                </c:pt>
                <c:pt idx="63">
                  <c:v>Q4 2021</c:v>
                </c:pt>
                <c:pt idx="64">
                  <c:v>Q1 2022</c:v>
                </c:pt>
                <c:pt idx="65">
                  <c:v>Q2 2022</c:v>
                </c:pt>
                <c:pt idx="66">
                  <c:v>Q3 2022</c:v>
                </c:pt>
                <c:pt idx="67">
                  <c:v>Q4 2022</c:v>
                </c:pt>
                <c:pt idx="68">
                  <c:v>Q1 2023</c:v>
                </c:pt>
                <c:pt idx="69">
                  <c:v>Q2 2023</c:v>
                </c:pt>
                <c:pt idx="70">
                  <c:v>Q3 2023</c:v>
                </c:pt>
                <c:pt idx="71">
                  <c:v>Q4 2023</c:v>
                </c:pt>
              </c:strCache>
            </c:strRef>
          </c:cat>
          <c:val>
            <c:numRef>
              <c:f>'[Wales Graphs.xlsx]Planning Permissions'!$C$2:$C$73</c:f>
              <c:numCache>
                <c:formatCode>_-* #,##0_-;\-* #,##0_-;_-* "-"??_-;_-@_-</c:formatCode>
                <c:ptCount val="72"/>
                <c:pt idx="0">
                  <c:v>290</c:v>
                </c:pt>
                <c:pt idx="1">
                  <c:v>404</c:v>
                </c:pt>
                <c:pt idx="2">
                  <c:v>422</c:v>
                </c:pt>
                <c:pt idx="3">
                  <c:v>388</c:v>
                </c:pt>
                <c:pt idx="4">
                  <c:v>377</c:v>
                </c:pt>
                <c:pt idx="5">
                  <c:v>436</c:v>
                </c:pt>
                <c:pt idx="6">
                  <c:v>424</c:v>
                </c:pt>
                <c:pt idx="7">
                  <c:v>359</c:v>
                </c:pt>
                <c:pt idx="8">
                  <c:v>346</c:v>
                </c:pt>
                <c:pt idx="9">
                  <c:v>347</c:v>
                </c:pt>
                <c:pt idx="10">
                  <c:v>299</c:v>
                </c:pt>
                <c:pt idx="11">
                  <c:v>234</c:v>
                </c:pt>
                <c:pt idx="12">
                  <c:v>226</c:v>
                </c:pt>
                <c:pt idx="13">
                  <c:v>192</c:v>
                </c:pt>
                <c:pt idx="14">
                  <c:v>204</c:v>
                </c:pt>
                <c:pt idx="15">
                  <c:v>182</c:v>
                </c:pt>
                <c:pt idx="16">
                  <c:v>190</c:v>
                </c:pt>
                <c:pt idx="17">
                  <c:v>199</c:v>
                </c:pt>
                <c:pt idx="18">
                  <c:v>211</c:v>
                </c:pt>
                <c:pt idx="19">
                  <c:v>208</c:v>
                </c:pt>
                <c:pt idx="20">
                  <c:v>224</c:v>
                </c:pt>
                <c:pt idx="21">
                  <c:v>242</c:v>
                </c:pt>
                <c:pt idx="22">
                  <c:v>225</c:v>
                </c:pt>
                <c:pt idx="23">
                  <c:v>236</c:v>
                </c:pt>
                <c:pt idx="24">
                  <c:v>236</c:v>
                </c:pt>
                <c:pt idx="25">
                  <c:v>195</c:v>
                </c:pt>
                <c:pt idx="26">
                  <c:v>232</c:v>
                </c:pt>
                <c:pt idx="27">
                  <c:v>242</c:v>
                </c:pt>
                <c:pt idx="28">
                  <c:v>230</c:v>
                </c:pt>
                <c:pt idx="29">
                  <c:v>218</c:v>
                </c:pt>
                <c:pt idx="30">
                  <c:v>256</c:v>
                </c:pt>
                <c:pt idx="31">
                  <c:v>278</c:v>
                </c:pt>
                <c:pt idx="32">
                  <c:v>218</c:v>
                </c:pt>
                <c:pt idx="33">
                  <c:v>228</c:v>
                </c:pt>
                <c:pt idx="34">
                  <c:v>180</c:v>
                </c:pt>
                <c:pt idx="35">
                  <c:v>196</c:v>
                </c:pt>
                <c:pt idx="36">
                  <c:v>234</c:v>
                </c:pt>
                <c:pt idx="37">
                  <c:v>220</c:v>
                </c:pt>
                <c:pt idx="38">
                  <c:v>224</c:v>
                </c:pt>
                <c:pt idx="39">
                  <c:v>251</c:v>
                </c:pt>
                <c:pt idx="40">
                  <c:v>199</c:v>
                </c:pt>
                <c:pt idx="41">
                  <c:v>197</c:v>
                </c:pt>
                <c:pt idx="42">
                  <c:v>199</c:v>
                </c:pt>
                <c:pt idx="43">
                  <c:v>213</c:v>
                </c:pt>
                <c:pt idx="44">
                  <c:v>183</c:v>
                </c:pt>
                <c:pt idx="45">
                  <c:v>170</c:v>
                </c:pt>
                <c:pt idx="46">
                  <c:v>158</c:v>
                </c:pt>
                <c:pt idx="47">
                  <c:v>205</c:v>
                </c:pt>
                <c:pt idx="48">
                  <c:v>250</c:v>
                </c:pt>
                <c:pt idx="49">
                  <c:v>200</c:v>
                </c:pt>
                <c:pt idx="50">
                  <c:v>232</c:v>
                </c:pt>
                <c:pt idx="51">
                  <c:v>248</c:v>
                </c:pt>
                <c:pt idx="52">
                  <c:v>263</c:v>
                </c:pt>
                <c:pt idx="53">
                  <c:v>195</c:v>
                </c:pt>
                <c:pt idx="54">
                  <c:v>192</c:v>
                </c:pt>
                <c:pt idx="55">
                  <c:v>178</c:v>
                </c:pt>
                <c:pt idx="56">
                  <c:v>191</c:v>
                </c:pt>
                <c:pt idx="57">
                  <c:v>114</c:v>
                </c:pt>
                <c:pt idx="58">
                  <c:v>131</c:v>
                </c:pt>
                <c:pt idx="59">
                  <c:v>151</c:v>
                </c:pt>
                <c:pt idx="60">
                  <c:v>155</c:v>
                </c:pt>
                <c:pt idx="61">
                  <c:v>131</c:v>
                </c:pt>
                <c:pt idx="62">
                  <c:v>161</c:v>
                </c:pt>
                <c:pt idx="63">
                  <c:v>156</c:v>
                </c:pt>
                <c:pt idx="64">
                  <c:v>126</c:v>
                </c:pt>
                <c:pt idx="65">
                  <c:v>109</c:v>
                </c:pt>
                <c:pt idx="66">
                  <c:v>131</c:v>
                </c:pt>
                <c:pt idx="67">
                  <c:v>121</c:v>
                </c:pt>
                <c:pt idx="68">
                  <c:v>115</c:v>
                </c:pt>
                <c:pt idx="69" formatCode="General">
                  <c:v>113</c:v>
                </c:pt>
                <c:pt idx="70" formatCode="General">
                  <c:v>103</c:v>
                </c:pt>
                <c:pt idx="71" formatCode="General">
                  <c:v>99</c:v>
                </c:pt>
              </c:numCache>
            </c:numRef>
          </c:val>
          <c:smooth val="0"/>
          <c:extLst>
            <c:ext xmlns:c16="http://schemas.microsoft.com/office/drawing/2014/chart" uri="{C3380CC4-5D6E-409C-BE32-E72D297353CC}">
              <c16:uniqueId val="{00000001-9DA1-453B-96A2-4BF4A140ACF4}"/>
            </c:ext>
          </c:extLst>
        </c:ser>
        <c:dLbls>
          <c:showLegendKey val="0"/>
          <c:showVal val="0"/>
          <c:showCatName val="0"/>
          <c:showSerName val="0"/>
          <c:showPercent val="0"/>
          <c:showBubbleSize val="0"/>
        </c:dLbls>
        <c:marker val="1"/>
        <c:smooth val="0"/>
        <c:axId val="765717983"/>
        <c:axId val="765696863"/>
      </c:lineChart>
      <c:catAx>
        <c:axId val="765700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765710303"/>
        <c:crossesAt val="0"/>
        <c:auto val="1"/>
        <c:lblAlgn val="ctr"/>
        <c:lblOffset val="100"/>
        <c:noMultiLvlLbl val="0"/>
      </c:catAx>
      <c:valAx>
        <c:axId val="7657103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GB"/>
                  <a:t>Number of units</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765700703"/>
        <c:crosses val="autoZero"/>
        <c:crossBetween val="between"/>
      </c:valAx>
      <c:valAx>
        <c:axId val="765696863"/>
        <c:scaling>
          <c:orientation val="minMax"/>
        </c:scaling>
        <c:delete val="0"/>
        <c:axPos val="r"/>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GB"/>
                  <a:t>Number of projects</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765717983"/>
        <c:crosses val="max"/>
        <c:crossBetween val="between"/>
      </c:valAx>
      <c:catAx>
        <c:axId val="765717983"/>
        <c:scaling>
          <c:orientation val="minMax"/>
        </c:scaling>
        <c:delete val="1"/>
        <c:axPos val="b"/>
        <c:numFmt formatCode="General" sourceLinked="1"/>
        <c:majorTickMark val="out"/>
        <c:minorTickMark val="none"/>
        <c:tickLblPos val="nextTo"/>
        <c:crossAx val="76569686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0" dirty="0">
                <a:solidFill>
                  <a:schemeClr val="bg2">
                    <a:lumMod val="25000"/>
                  </a:schemeClr>
                </a:solidFill>
              </a:rPr>
              <a:t>Number of affordable homes delivered in Wales through planning agreements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'[Wales Graphs.xlsx]Affordable Housing Planning'!$A$3:$A$14</c:f>
              <c:strCache>
                <c:ptCount val="12"/>
                <c:pt idx="0">
                  <c:v>2011/12</c:v>
                </c:pt>
                <c:pt idx="1">
                  <c:v>2012/13</c:v>
                </c:pt>
                <c:pt idx="2">
                  <c:v>2013/14</c:v>
                </c:pt>
                <c:pt idx="3">
                  <c:v>2014/15</c:v>
                </c:pt>
                <c:pt idx="4">
                  <c:v>2015/16</c:v>
                </c:pt>
                <c:pt idx="5">
                  <c:v>2016/17</c:v>
                </c:pt>
                <c:pt idx="6">
                  <c:v>2017/18</c:v>
                </c:pt>
                <c:pt idx="7">
                  <c:v>2018/19</c:v>
                </c:pt>
                <c:pt idx="8">
                  <c:v>2019/20</c:v>
                </c:pt>
                <c:pt idx="9">
                  <c:v>2020/21</c:v>
                </c:pt>
                <c:pt idx="10">
                  <c:v>2021/22</c:v>
                </c:pt>
                <c:pt idx="11">
                  <c:v>2022/23</c:v>
                </c:pt>
              </c:strCache>
            </c:strRef>
          </c:cat>
          <c:val>
            <c:numRef>
              <c:f>'[Wales Graphs.xlsx]Affordable Housing Planning'!$B$3:$B$14</c:f>
              <c:numCache>
                <c:formatCode>General</c:formatCode>
                <c:ptCount val="12"/>
                <c:pt idx="0">
                  <c:v>624</c:v>
                </c:pt>
                <c:pt idx="1">
                  <c:v>487</c:v>
                </c:pt>
                <c:pt idx="2">
                  <c:v>384</c:v>
                </c:pt>
                <c:pt idx="3">
                  <c:v>796</c:v>
                </c:pt>
                <c:pt idx="4">
                  <c:v>705</c:v>
                </c:pt>
                <c:pt idx="5">
                  <c:v>932</c:v>
                </c:pt>
                <c:pt idx="6">
                  <c:v>773</c:v>
                </c:pt>
                <c:pt idx="7">
                  <c:v>604</c:v>
                </c:pt>
                <c:pt idx="8">
                  <c:v>727</c:v>
                </c:pt>
                <c:pt idx="9">
                  <c:v>920</c:v>
                </c:pt>
                <c:pt idx="10">
                  <c:v>714</c:v>
                </c:pt>
                <c:pt idx="11">
                  <c:v>1024</c:v>
                </c:pt>
              </c:numCache>
            </c:numRef>
          </c:val>
          <c:smooth val="0"/>
          <c:extLst>
            <c:ext xmlns:c16="http://schemas.microsoft.com/office/drawing/2014/chart" uri="{C3380CC4-5D6E-409C-BE32-E72D297353CC}">
              <c16:uniqueId val="{00000000-4654-4779-988A-98BFF52B9C85}"/>
            </c:ext>
          </c:extLst>
        </c:ser>
        <c:dLbls>
          <c:showLegendKey val="0"/>
          <c:showVal val="0"/>
          <c:showCatName val="0"/>
          <c:showSerName val="0"/>
          <c:showPercent val="0"/>
          <c:showBubbleSize val="0"/>
        </c:dLbls>
        <c:marker val="1"/>
        <c:smooth val="0"/>
        <c:axId val="1856576016"/>
        <c:axId val="1856576976"/>
      </c:lineChart>
      <c:catAx>
        <c:axId val="1856576016"/>
        <c:scaling>
          <c:orientation val="minMax"/>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GB">
                    <a:solidFill>
                      <a:sysClr val="windowText" lastClr="000000"/>
                    </a:solidFill>
                  </a:rPr>
                  <a:t>Financial Year</a:t>
                </a: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856576976"/>
        <c:crosses val="autoZero"/>
        <c:auto val="1"/>
        <c:lblAlgn val="ctr"/>
        <c:lblOffset val="100"/>
        <c:noMultiLvlLbl val="0"/>
      </c:catAx>
      <c:valAx>
        <c:axId val="18565769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GB">
                    <a:solidFill>
                      <a:sysClr val="windowText" lastClr="000000"/>
                    </a:solidFill>
                  </a:rPr>
                  <a:t>Number of homes</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85657601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GB" b="0" dirty="0">
                <a:solidFill>
                  <a:schemeClr val="bg2">
                    <a:lumMod val="25000"/>
                  </a:schemeClr>
                </a:solidFill>
              </a:rPr>
              <a:t>Completed Purchases: Help to Buy Wales 2014-22 by type of buyer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'Help to Buy2014-'!$B$1</c:f>
              <c:strCache>
                <c:ptCount val="1"/>
                <c:pt idx="0">
                  <c:v>First Time Buyer</c:v>
                </c:pt>
              </c:strCache>
            </c:strRef>
          </c:tx>
          <c:spPr>
            <a:solidFill>
              <a:schemeClr val="accent1"/>
            </a:solidFill>
            <a:ln>
              <a:noFill/>
            </a:ln>
            <a:effectLst/>
          </c:spPr>
          <c:invertIfNegative val="0"/>
          <c:cat>
            <c:strRef>
              <c:f>'Help to Buy2014-'!$A$2:$A$11</c:f>
              <c:strCache>
                <c:ptCount val="10"/>
                <c:pt idx="0">
                  <c:v>2014-15</c:v>
                </c:pt>
                <c:pt idx="1">
                  <c:v>2015-16</c:v>
                </c:pt>
                <c:pt idx="2">
                  <c:v>2016-17</c:v>
                </c:pt>
                <c:pt idx="3">
                  <c:v>2017-18</c:v>
                </c:pt>
                <c:pt idx="4">
                  <c:v>2018-19</c:v>
                </c:pt>
                <c:pt idx="5">
                  <c:v>2019-20</c:v>
                </c:pt>
                <c:pt idx="6">
                  <c:v>2020-21</c:v>
                </c:pt>
                <c:pt idx="7">
                  <c:v>2021-22</c:v>
                </c:pt>
                <c:pt idx="8">
                  <c:v>2022-23</c:v>
                </c:pt>
                <c:pt idx="9">
                  <c:v>2023-24</c:v>
                </c:pt>
              </c:strCache>
            </c:strRef>
          </c:cat>
          <c:val>
            <c:numRef>
              <c:f>'Help to Buy2014-'!$B$2:$B$11</c:f>
              <c:numCache>
                <c:formatCode>General</c:formatCode>
                <c:ptCount val="10"/>
                <c:pt idx="0">
                  <c:v>956</c:v>
                </c:pt>
                <c:pt idx="1">
                  <c:v>1304</c:v>
                </c:pt>
                <c:pt idx="2">
                  <c:v>1405</c:v>
                </c:pt>
                <c:pt idx="3">
                  <c:v>1469</c:v>
                </c:pt>
                <c:pt idx="4">
                  <c:v>1427</c:v>
                </c:pt>
                <c:pt idx="5">
                  <c:v>1921</c:v>
                </c:pt>
                <c:pt idx="6">
                  <c:v>1104</c:v>
                </c:pt>
                <c:pt idx="7">
                  <c:v>957</c:v>
                </c:pt>
                <c:pt idx="8">
                  <c:v>401</c:v>
                </c:pt>
                <c:pt idx="9">
                  <c:v>435</c:v>
                </c:pt>
              </c:numCache>
            </c:numRef>
          </c:val>
          <c:extLst>
            <c:ext xmlns:c16="http://schemas.microsoft.com/office/drawing/2014/chart" uri="{C3380CC4-5D6E-409C-BE32-E72D297353CC}">
              <c16:uniqueId val="{00000000-68C1-40EE-A0D8-43BD938BB798}"/>
            </c:ext>
          </c:extLst>
        </c:ser>
        <c:ser>
          <c:idx val="1"/>
          <c:order val="1"/>
          <c:tx>
            <c:strRef>
              <c:f>'Help to Buy2014-'!$C$1</c:f>
              <c:strCache>
                <c:ptCount val="1"/>
                <c:pt idx="0">
                  <c:v>Non-first time buyer</c:v>
                </c:pt>
              </c:strCache>
            </c:strRef>
          </c:tx>
          <c:spPr>
            <a:solidFill>
              <a:schemeClr val="accent2"/>
            </a:solidFill>
            <a:ln>
              <a:noFill/>
            </a:ln>
            <a:effectLst/>
          </c:spPr>
          <c:invertIfNegative val="0"/>
          <c:cat>
            <c:strRef>
              <c:f>'Help to Buy2014-'!$A$2:$A$11</c:f>
              <c:strCache>
                <c:ptCount val="10"/>
                <c:pt idx="0">
                  <c:v>2014-15</c:v>
                </c:pt>
                <c:pt idx="1">
                  <c:v>2015-16</c:v>
                </c:pt>
                <c:pt idx="2">
                  <c:v>2016-17</c:v>
                </c:pt>
                <c:pt idx="3">
                  <c:v>2017-18</c:v>
                </c:pt>
                <c:pt idx="4">
                  <c:v>2018-19</c:v>
                </c:pt>
                <c:pt idx="5">
                  <c:v>2019-20</c:v>
                </c:pt>
                <c:pt idx="6">
                  <c:v>2020-21</c:v>
                </c:pt>
                <c:pt idx="7">
                  <c:v>2021-22</c:v>
                </c:pt>
                <c:pt idx="8">
                  <c:v>2022-23</c:v>
                </c:pt>
                <c:pt idx="9">
                  <c:v>2023-24</c:v>
                </c:pt>
              </c:strCache>
            </c:strRef>
          </c:cat>
          <c:val>
            <c:numRef>
              <c:f>'Help to Buy2014-'!$C$2:$C$11</c:f>
              <c:numCache>
                <c:formatCode>General</c:formatCode>
                <c:ptCount val="10"/>
                <c:pt idx="0">
                  <c:v>347</c:v>
                </c:pt>
                <c:pt idx="1">
                  <c:v>404</c:v>
                </c:pt>
                <c:pt idx="2">
                  <c:v>462</c:v>
                </c:pt>
                <c:pt idx="3">
                  <c:v>466</c:v>
                </c:pt>
                <c:pt idx="4">
                  <c:v>417</c:v>
                </c:pt>
                <c:pt idx="5">
                  <c:v>454</c:v>
                </c:pt>
                <c:pt idx="6">
                  <c:v>383</c:v>
                </c:pt>
                <c:pt idx="7">
                  <c:v>250</c:v>
                </c:pt>
                <c:pt idx="8">
                  <c:v>71</c:v>
                </c:pt>
                <c:pt idx="9">
                  <c:v>84</c:v>
                </c:pt>
              </c:numCache>
            </c:numRef>
          </c:val>
          <c:extLst>
            <c:ext xmlns:c16="http://schemas.microsoft.com/office/drawing/2014/chart" uri="{C3380CC4-5D6E-409C-BE32-E72D297353CC}">
              <c16:uniqueId val="{00000001-68C1-40EE-A0D8-43BD938BB798}"/>
            </c:ext>
          </c:extLst>
        </c:ser>
        <c:dLbls>
          <c:showLegendKey val="0"/>
          <c:showVal val="0"/>
          <c:showCatName val="0"/>
          <c:showSerName val="0"/>
          <c:showPercent val="0"/>
          <c:showBubbleSize val="0"/>
        </c:dLbls>
        <c:gapWidth val="150"/>
        <c:overlap val="100"/>
        <c:axId val="1110194111"/>
        <c:axId val="1110188351"/>
      </c:barChart>
      <c:catAx>
        <c:axId val="1110194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10188351"/>
        <c:crosses val="autoZero"/>
        <c:auto val="1"/>
        <c:lblAlgn val="ctr"/>
        <c:lblOffset val="100"/>
        <c:noMultiLvlLbl val="0"/>
      </c:catAx>
      <c:valAx>
        <c:axId val="11101883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110194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solidFill>
                  <a:schemeClr val="bg2">
                    <a:lumMod val="25000"/>
                  </a:schemeClr>
                </a:solidFill>
              </a:rPr>
              <a:t>Number of residential property transactions in</a:t>
            </a:r>
            <a:r>
              <a:rPr lang="en-GB" baseline="0" dirty="0">
                <a:solidFill>
                  <a:schemeClr val="bg2">
                    <a:lumMod val="25000"/>
                  </a:schemeClr>
                </a:solidFill>
              </a:rPr>
              <a:t> Wales by financial year</a:t>
            </a:r>
            <a:endParaRPr lang="en-GB" dirty="0">
              <a:solidFill>
                <a:schemeClr val="bg2">
                  <a:lumMod val="25000"/>
                </a:scheme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'Property Transactions'!$A$2:$A$20</c:f>
              <c:strCache>
                <c:ptCount val="19"/>
                <c:pt idx="0">
                  <c:v>2005 to 2006</c:v>
                </c:pt>
                <c:pt idx="1">
                  <c:v>2006 to 2007</c:v>
                </c:pt>
                <c:pt idx="2">
                  <c:v>2007 to 2008</c:v>
                </c:pt>
                <c:pt idx="3">
                  <c:v>2008 to 2009</c:v>
                </c:pt>
                <c:pt idx="4">
                  <c:v>2009 to 2010</c:v>
                </c:pt>
                <c:pt idx="5">
                  <c:v>2010 to 2011</c:v>
                </c:pt>
                <c:pt idx="6">
                  <c:v>2011 to 2012</c:v>
                </c:pt>
                <c:pt idx="7">
                  <c:v>2012 to 2013</c:v>
                </c:pt>
                <c:pt idx="8">
                  <c:v>2013 to 2014</c:v>
                </c:pt>
                <c:pt idx="9">
                  <c:v>2014 to 2015</c:v>
                </c:pt>
                <c:pt idx="10">
                  <c:v>2015 to 2016</c:v>
                </c:pt>
                <c:pt idx="11">
                  <c:v>2016 to 2017</c:v>
                </c:pt>
                <c:pt idx="12">
                  <c:v>2017 to 2018</c:v>
                </c:pt>
                <c:pt idx="13">
                  <c:v>2018 to 2019</c:v>
                </c:pt>
                <c:pt idx="14">
                  <c:v>2019 to 2020</c:v>
                </c:pt>
                <c:pt idx="15">
                  <c:v>2020 to 2021</c:v>
                </c:pt>
                <c:pt idx="16">
                  <c:v>2021 to 2022</c:v>
                </c:pt>
                <c:pt idx="17">
                  <c:v>2022 to 2023</c:v>
                </c:pt>
                <c:pt idx="18">
                  <c:v>2023 to 2024</c:v>
                </c:pt>
              </c:strCache>
            </c:strRef>
          </c:cat>
          <c:val>
            <c:numRef>
              <c:f>'Property Transactions'!$B$2:$B$20</c:f>
              <c:numCache>
                <c:formatCode>#,##0</c:formatCode>
                <c:ptCount val="19"/>
                <c:pt idx="0">
                  <c:v>59880</c:v>
                </c:pt>
                <c:pt idx="1">
                  <c:v>72290</c:v>
                </c:pt>
                <c:pt idx="2">
                  <c:v>63050</c:v>
                </c:pt>
                <c:pt idx="3">
                  <c:v>35030</c:v>
                </c:pt>
                <c:pt idx="4">
                  <c:v>37580</c:v>
                </c:pt>
                <c:pt idx="5">
                  <c:v>37230</c:v>
                </c:pt>
                <c:pt idx="6">
                  <c:v>38990</c:v>
                </c:pt>
                <c:pt idx="7">
                  <c:v>39210</c:v>
                </c:pt>
                <c:pt idx="8">
                  <c:v>46990</c:v>
                </c:pt>
                <c:pt idx="9">
                  <c:v>49880</c:v>
                </c:pt>
                <c:pt idx="10">
                  <c:v>54940</c:v>
                </c:pt>
                <c:pt idx="11">
                  <c:v>51510</c:v>
                </c:pt>
                <c:pt idx="12">
                  <c:v>55750</c:v>
                </c:pt>
                <c:pt idx="13">
                  <c:v>55760</c:v>
                </c:pt>
                <c:pt idx="14">
                  <c:v>55300</c:v>
                </c:pt>
                <c:pt idx="15">
                  <c:v>48250</c:v>
                </c:pt>
                <c:pt idx="16">
                  <c:v>62290</c:v>
                </c:pt>
                <c:pt idx="17">
                  <c:v>53490</c:v>
                </c:pt>
                <c:pt idx="18">
                  <c:v>43940</c:v>
                </c:pt>
              </c:numCache>
            </c:numRef>
          </c:val>
          <c:smooth val="0"/>
          <c:extLst>
            <c:ext xmlns:c16="http://schemas.microsoft.com/office/drawing/2014/chart" uri="{C3380CC4-5D6E-409C-BE32-E72D297353CC}">
              <c16:uniqueId val="{00000000-17EE-456F-AD28-0F08DA2E02AD}"/>
            </c:ext>
          </c:extLst>
        </c:ser>
        <c:dLbls>
          <c:showLegendKey val="0"/>
          <c:showVal val="0"/>
          <c:showCatName val="0"/>
          <c:showSerName val="0"/>
          <c:showPercent val="0"/>
          <c:showBubbleSize val="0"/>
        </c:dLbls>
        <c:marker val="1"/>
        <c:smooth val="0"/>
        <c:axId val="883092319"/>
        <c:axId val="883093279"/>
      </c:lineChart>
      <c:catAx>
        <c:axId val="883092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83093279"/>
        <c:crosses val="autoZero"/>
        <c:auto val="1"/>
        <c:lblAlgn val="ctr"/>
        <c:lblOffset val="100"/>
        <c:noMultiLvlLbl val="0"/>
      </c:catAx>
      <c:valAx>
        <c:axId val="88309327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830923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0" dirty="0">
                <a:solidFill>
                  <a:schemeClr val="bg2">
                    <a:lumMod val="25000"/>
                  </a:schemeClr>
                </a:solidFill>
              </a:rPr>
              <a:t>Age of workforce</a:t>
            </a:r>
          </a:p>
        </c:rich>
      </c:tx>
      <c:layout>
        <c:manualLayout>
          <c:xMode val="edge"/>
          <c:yMode val="edge"/>
          <c:x val="0.31764710141947805"/>
          <c:y val="9.7982940167141916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F0-46DB-9BDE-C43251AA308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F0-46DB-9BDE-C43251AA308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AF0-46DB-9BDE-C43251AA308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AF0-46DB-9BDE-C43251AA308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AF0-46DB-9BDE-C43251AA308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AF0-46DB-9BDE-C43251AA3088}"/>
              </c:ext>
            </c:extLst>
          </c:dPt>
          <c:dLbls>
            <c:dLbl>
              <c:idx val="0"/>
              <c:layout>
                <c:manualLayout>
                  <c:x val="0.10833333333333334"/>
                  <c:y val="4.6296296296296086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F0-46DB-9BDE-C43251AA3088}"/>
                </c:ext>
              </c:extLst>
            </c:dLbl>
            <c:dLbl>
              <c:idx val="1"/>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EAF0-46DB-9BDE-C43251AA3088}"/>
                </c:ext>
              </c:extLst>
            </c:dLbl>
            <c:dLbl>
              <c:idx val="2"/>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EAF0-46DB-9BDE-C43251AA3088}"/>
                </c:ext>
              </c:extLst>
            </c:dLbl>
            <c:dLbl>
              <c:idx val="3"/>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EAF0-46DB-9BDE-C43251AA3088}"/>
                </c:ext>
              </c:extLst>
            </c:dLbl>
            <c:dLbl>
              <c:idx val="4"/>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EAF0-46DB-9BDE-C43251AA3088}"/>
                </c:ext>
              </c:extLst>
            </c:dLbl>
            <c:dLbl>
              <c:idx val="5"/>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EAF0-46DB-9BDE-C43251AA3088}"/>
                </c:ext>
              </c:extLst>
            </c:dLbl>
            <c:spPr>
              <a:solidFill>
                <a:sysClr val="window" lastClr="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'[Census results Wales.xlsx]Sheet6'!$A$10:$F$10</c:f>
              <c:strCache>
                <c:ptCount val="6"/>
                <c:pt idx="0">
                  <c:v>Under 20</c:v>
                </c:pt>
                <c:pt idx="1">
                  <c:v>20-29</c:v>
                </c:pt>
                <c:pt idx="2">
                  <c:v>30-39</c:v>
                </c:pt>
                <c:pt idx="3">
                  <c:v>40-49</c:v>
                </c:pt>
                <c:pt idx="4">
                  <c:v>50-59</c:v>
                </c:pt>
                <c:pt idx="5">
                  <c:v>60+</c:v>
                </c:pt>
              </c:strCache>
            </c:strRef>
          </c:cat>
          <c:val>
            <c:numRef>
              <c:f>'[Census results Wales.xlsx]Sheet6'!$A$11:$F$11</c:f>
              <c:numCache>
                <c:formatCode>0.00%</c:formatCode>
                <c:ptCount val="6"/>
                <c:pt idx="0">
                  <c:v>3.9800995024875621E-2</c:v>
                </c:pt>
                <c:pt idx="1">
                  <c:v>0.30348258706467662</c:v>
                </c:pt>
                <c:pt idx="2">
                  <c:v>0.23714759535655058</c:v>
                </c:pt>
                <c:pt idx="3">
                  <c:v>0.14593698175787728</c:v>
                </c:pt>
                <c:pt idx="4">
                  <c:v>0.12271973466003316</c:v>
                </c:pt>
                <c:pt idx="5">
                  <c:v>0.15091210613598674</c:v>
                </c:pt>
              </c:numCache>
            </c:numRef>
          </c:val>
          <c:extLst>
            <c:ext xmlns:c16="http://schemas.microsoft.com/office/drawing/2014/chart" uri="{C3380CC4-5D6E-409C-BE32-E72D297353CC}">
              <c16:uniqueId val="{0000000C-EAF0-46DB-9BDE-C43251AA3088}"/>
            </c:ext>
          </c:extLst>
        </c:ser>
        <c:dLbls>
          <c:dLblPos val="inEnd"/>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0" dirty="0">
                <a:solidFill>
                  <a:schemeClr val="bg2">
                    <a:lumMod val="25000"/>
                  </a:schemeClr>
                </a:solidFill>
              </a:rPr>
              <a:t>Nationality of workforce</a:t>
            </a:r>
          </a:p>
        </c:rich>
      </c:tx>
      <c:layout>
        <c:manualLayout>
          <c:xMode val="edge"/>
          <c:yMode val="edge"/>
          <c:x val="0.30373120250951136"/>
          <c:y val="3.905220309338812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AF0-4FF5-A339-4CB428D8426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AF0-4FF5-A339-4CB428D8426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AF0-4FF5-A339-4CB428D84260}"/>
              </c:ext>
            </c:extLst>
          </c:dPt>
          <c:dLbls>
            <c:dLbl>
              <c:idx val="0"/>
              <c:layout>
                <c:manualLayout>
                  <c:x val="0.1999999999999999"/>
                  <c:y val="-0.17592592592592601"/>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AF0-4FF5-A339-4CB428D84260}"/>
                </c:ext>
              </c:extLst>
            </c:dLbl>
            <c:dLbl>
              <c:idx val="1"/>
              <c:layout>
                <c:manualLayout>
                  <c:x val="-0.22500000000000003"/>
                  <c:y val="9.7222222222222196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1AF0-4FF5-A339-4CB428D84260}"/>
                </c:ext>
              </c:extLst>
            </c:dLbl>
            <c:dLbl>
              <c:idx val="2"/>
              <c:layout>
                <c:manualLayout>
                  <c:x val="0.3"/>
                  <c:y val="0.12037037037037036"/>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1AF0-4FF5-A339-4CB428D84260}"/>
                </c:ext>
              </c:extLst>
            </c:dLbl>
            <c:spPr>
              <a:solidFill>
                <a:sysClr val="window" lastClr="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'[Census results Wales.xlsx]Sheet5'!$A$7:$C$7</c:f>
              <c:strCache>
                <c:ptCount val="3"/>
                <c:pt idx="0">
                  <c:v>UK/British passport holder</c:v>
                </c:pt>
                <c:pt idx="1">
                  <c:v>EU/EEA National</c:v>
                </c:pt>
                <c:pt idx="2">
                  <c:v>Other nationality </c:v>
                </c:pt>
              </c:strCache>
            </c:strRef>
          </c:cat>
          <c:val>
            <c:numRef>
              <c:f>'[Census results Wales.xlsx]Sheet5'!$A$8:$C$8</c:f>
              <c:numCache>
                <c:formatCode>0.00%</c:formatCode>
                <c:ptCount val="3"/>
                <c:pt idx="0">
                  <c:v>0.95619047619047615</c:v>
                </c:pt>
                <c:pt idx="1">
                  <c:v>2.8571428571428571E-2</c:v>
                </c:pt>
                <c:pt idx="2">
                  <c:v>1.5238095238095238E-2</c:v>
                </c:pt>
              </c:numCache>
            </c:numRef>
          </c:val>
          <c:extLst>
            <c:ext xmlns:c16="http://schemas.microsoft.com/office/drawing/2014/chart" uri="{C3380CC4-5D6E-409C-BE32-E72D297353CC}">
              <c16:uniqueId val="{00000006-1AF0-4FF5-A339-4CB428D84260}"/>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GB">
                <a:solidFill>
                  <a:schemeClr val="bg2">
                    <a:lumMod val="25000"/>
                  </a:schemeClr>
                </a:solidFill>
              </a:rPr>
              <a:t>Average new build vs. existing property prices, 1986-2022</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'[Wales Graphs.xlsx]New vs Existing Prices'!$B$1</c:f>
              <c:strCache>
                <c:ptCount val="1"/>
                <c:pt idx="0">
                  <c:v>New dwellings price</c:v>
                </c:pt>
              </c:strCache>
            </c:strRef>
          </c:tx>
          <c:spPr>
            <a:ln w="28575" cap="rnd">
              <a:solidFill>
                <a:schemeClr val="accent1"/>
              </a:solidFill>
              <a:round/>
            </a:ln>
            <a:effectLst/>
          </c:spPr>
          <c:marker>
            <c:symbol val="none"/>
          </c:marker>
          <c:cat>
            <c:strRef>
              <c:f>'[Wales Graphs.xlsx]New vs Existing Prices'!$A$1:$A$39</c:f>
              <c:strCache>
                <c:ptCount val="39"/>
                <c:pt idx="0">
                  <c:v>Period</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pt idx="37">
                  <c:v>2022</c:v>
                </c:pt>
                <c:pt idx="38">
                  <c:v>2023</c:v>
                </c:pt>
              </c:strCache>
            </c:strRef>
          </c:cat>
          <c:val>
            <c:numRef>
              <c:f>'[Wales Graphs.xlsx]New vs Existing Prices'!$B$1:$B$39</c:f>
              <c:numCache>
                <c:formatCode>"£"#,##0</c:formatCode>
                <c:ptCount val="39"/>
                <c:pt idx="0" formatCode="General">
                  <c:v>0</c:v>
                </c:pt>
                <c:pt idx="1">
                  <c:v>35000</c:v>
                </c:pt>
                <c:pt idx="2">
                  <c:v>38000</c:v>
                </c:pt>
                <c:pt idx="3">
                  <c:v>47000</c:v>
                </c:pt>
                <c:pt idx="4">
                  <c:v>65000</c:v>
                </c:pt>
                <c:pt idx="5">
                  <c:v>63000</c:v>
                </c:pt>
                <c:pt idx="6">
                  <c:v>61000</c:v>
                </c:pt>
                <c:pt idx="7">
                  <c:v>65000</c:v>
                </c:pt>
                <c:pt idx="8">
                  <c:v>68000</c:v>
                </c:pt>
                <c:pt idx="9">
                  <c:v>66000</c:v>
                </c:pt>
                <c:pt idx="10">
                  <c:v>67000</c:v>
                </c:pt>
                <c:pt idx="11">
                  <c:v>68000</c:v>
                </c:pt>
                <c:pt idx="12">
                  <c:v>77000</c:v>
                </c:pt>
                <c:pt idx="13">
                  <c:v>76000</c:v>
                </c:pt>
                <c:pt idx="14">
                  <c:v>84000</c:v>
                </c:pt>
                <c:pt idx="15">
                  <c:v>98000</c:v>
                </c:pt>
                <c:pt idx="16">
                  <c:v>113000</c:v>
                </c:pt>
                <c:pt idx="17">
                  <c:v>149000</c:v>
                </c:pt>
                <c:pt idx="18">
                  <c:v>149000</c:v>
                </c:pt>
                <c:pt idx="19">
                  <c:v>183000</c:v>
                </c:pt>
                <c:pt idx="20">
                  <c:v>196000</c:v>
                </c:pt>
                <c:pt idx="21">
                  <c:v>202000</c:v>
                </c:pt>
                <c:pt idx="22">
                  <c:v>204000</c:v>
                </c:pt>
                <c:pt idx="23">
                  <c:v>203000</c:v>
                </c:pt>
                <c:pt idx="24">
                  <c:v>171000</c:v>
                </c:pt>
                <c:pt idx="25">
                  <c:v>177000</c:v>
                </c:pt>
                <c:pt idx="26">
                  <c:v>183000</c:v>
                </c:pt>
                <c:pt idx="27">
                  <c:v>188000</c:v>
                </c:pt>
                <c:pt idx="28">
                  <c:v>191000</c:v>
                </c:pt>
                <c:pt idx="29">
                  <c:v>203000</c:v>
                </c:pt>
                <c:pt idx="30">
                  <c:v>201000</c:v>
                </c:pt>
                <c:pt idx="31">
                  <c:v>218000</c:v>
                </c:pt>
                <c:pt idx="32">
                  <c:v>227000</c:v>
                </c:pt>
                <c:pt idx="33">
                  <c:v>232000</c:v>
                </c:pt>
                <c:pt idx="34">
                  <c:v>233000</c:v>
                </c:pt>
                <c:pt idx="35">
                  <c:v>244000</c:v>
                </c:pt>
                <c:pt idx="36">
                  <c:v>271000</c:v>
                </c:pt>
                <c:pt idx="37">
                  <c:v>300000</c:v>
                </c:pt>
                <c:pt idx="38" formatCode="&quot;£&quot;#,##0_);[Red]\(&quot;£&quot;#,##0\)">
                  <c:v>299000</c:v>
                </c:pt>
              </c:numCache>
            </c:numRef>
          </c:val>
          <c:smooth val="0"/>
          <c:extLst>
            <c:ext xmlns:c16="http://schemas.microsoft.com/office/drawing/2014/chart" uri="{C3380CC4-5D6E-409C-BE32-E72D297353CC}">
              <c16:uniqueId val="{00000000-73BD-432E-858A-3AAA56D9B85B}"/>
            </c:ext>
          </c:extLst>
        </c:ser>
        <c:ser>
          <c:idx val="1"/>
          <c:order val="1"/>
          <c:tx>
            <c:strRef>
              <c:f>'[Wales Graphs.xlsx]New vs Existing Prices'!$C$1</c:f>
              <c:strCache>
                <c:ptCount val="1"/>
                <c:pt idx="0">
                  <c:v>Other dwellings price</c:v>
                </c:pt>
              </c:strCache>
            </c:strRef>
          </c:tx>
          <c:spPr>
            <a:ln w="28575" cap="rnd">
              <a:solidFill>
                <a:schemeClr val="accent2"/>
              </a:solidFill>
              <a:round/>
            </a:ln>
            <a:effectLst/>
          </c:spPr>
          <c:marker>
            <c:symbol val="none"/>
          </c:marker>
          <c:cat>
            <c:strRef>
              <c:f>'[Wales Graphs.xlsx]New vs Existing Prices'!$A$1:$A$39</c:f>
              <c:strCache>
                <c:ptCount val="39"/>
                <c:pt idx="0">
                  <c:v>Period</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pt idx="32">
                  <c:v>2017</c:v>
                </c:pt>
                <c:pt idx="33">
                  <c:v>2018</c:v>
                </c:pt>
                <c:pt idx="34">
                  <c:v>2019</c:v>
                </c:pt>
                <c:pt idx="35">
                  <c:v>2020</c:v>
                </c:pt>
                <c:pt idx="36">
                  <c:v>2021</c:v>
                </c:pt>
                <c:pt idx="37">
                  <c:v>2022</c:v>
                </c:pt>
                <c:pt idx="38">
                  <c:v>2023</c:v>
                </c:pt>
              </c:strCache>
            </c:strRef>
          </c:cat>
          <c:val>
            <c:numRef>
              <c:f>'[Wales Graphs.xlsx]New vs Existing Prices'!$C$1:$C$39</c:f>
              <c:numCache>
                <c:formatCode>"£"#,##0</c:formatCode>
                <c:ptCount val="39"/>
                <c:pt idx="0" formatCode="General">
                  <c:v>0</c:v>
                </c:pt>
                <c:pt idx="1">
                  <c:v>27000</c:v>
                </c:pt>
                <c:pt idx="2">
                  <c:v>29000</c:v>
                </c:pt>
                <c:pt idx="3">
                  <c:v>33000</c:v>
                </c:pt>
                <c:pt idx="4">
                  <c:v>40000</c:v>
                </c:pt>
                <c:pt idx="5">
                  <c:v>44000</c:v>
                </c:pt>
                <c:pt idx="6">
                  <c:v>47000</c:v>
                </c:pt>
                <c:pt idx="7">
                  <c:v>47000</c:v>
                </c:pt>
                <c:pt idx="8">
                  <c:v>50000</c:v>
                </c:pt>
                <c:pt idx="9">
                  <c:v>50000</c:v>
                </c:pt>
                <c:pt idx="10">
                  <c:v>51000</c:v>
                </c:pt>
                <c:pt idx="11">
                  <c:v>53000</c:v>
                </c:pt>
                <c:pt idx="12">
                  <c:v>56000</c:v>
                </c:pt>
                <c:pt idx="13">
                  <c:v>58000</c:v>
                </c:pt>
                <c:pt idx="14">
                  <c:v>65000</c:v>
                </c:pt>
                <c:pt idx="15">
                  <c:v>69000</c:v>
                </c:pt>
                <c:pt idx="16">
                  <c:v>76000</c:v>
                </c:pt>
                <c:pt idx="17">
                  <c:v>83000</c:v>
                </c:pt>
                <c:pt idx="18">
                  <c:v>108000</c:v>
                </c:pt>
                <c:pt idx="19">
                  <c:v>134000</c:v>
                </c:pt>
                <c:pt idx="20">
                  <c:v>146000</c:v>
                </c:pt>
                <c:pt idx="21">
                  <c:v>155000</c:v>
                </c:pt>
                <c:pt idx="22">
                  <c:v>167000</c:v>
                </c:pt>
                <c:pt idx="23">
                  <c:v>167000</c:v>
                </c:pt>
                <c:pt idx="24">
                  <c:v>165000</c:v>
                </c:pt>
                <c:pt idx="25">
                  <c:v>171000</c:v>
                </c:pt>
                <c:pt idx="26">
                  <c:v>163000</c:v>
                </c:pt>
                <c:pt idx="27">
                  <c:v>162000</c:v>
                </c:pt>
                <c:pt idx="28">
                  <c:v>166000</c:v>
                </c:pt>
                <c:pt idx="29">
                  <c:v>175000</c:v>
                </c:pt>
                <c:pt idx="30">
                  <c:v>174000</c:v>
                </c:pt>
                <c:pt idx="31">
                  <c:v>178000</c:v>
                </c:pt>
                <c:pt idx="32">
                  <c:v>179000</c:v>
                </c:pt>
                <c:pt idx="33">
                  <c:v>182000</c:v>
                </c:pt>
                <c:pt idx="34">
                  <c:v>184000</c:v>
                </c:pt>
                <c:pt idx="35">
                  <c:v>196000</c:v>
                </c:pt>
                <c:pt idx="36">
                  <c:v>221000</c:v>
                </c:pt>
                <c:pt idx="37">
                  <c:v>235000</c:v>
                </c:pt>
                <c:pt idx="38" formatCode="&quot;£&quot;#,##0_);[Red]\(&quot;£&quot;#,##0\)">
                  <c:v>236000</c:v>
                </c:pt>
              </c:numCache>
            </c:numRef>
          </c:val>
          <c:smooth val="0"/>
          <c:extLst>
            <c:ext xmlns:c16="http://schemas.microsoft.com/office/drawing/2014/chart" uri="{C3380CC4-5D6E-409C-BE32-E72D297353CC}">
              <c16:uniqueId val="{00000001-73BD-432E-858A-3AAA56D9B85B}"/>
            </c:ext>
          </c:extLst>
        </c:ser>
        <c:dLbls>
          <c:showLegendKey val="0"/>
          <c:showVal val="0"/>
          <c:showCatName val="0"/>
          <c:showSerName val="0"/>
          <c:showPercent val="0"/>
          <c:showBubbleSize val="0"/>
        </c:dLbls>
        <c:smooth val="0"/>
        <c:axId val="763695087"/>
        <c:axId val="758930287"/>
      </c:lineChart>
      <c:catAx>
        <c:axId val="763695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758930287"/>
        <c:crosses val="autoZero"/>
        <c:auto val="1"/>
        <c:lblAlgn val="ctr"/>
        <c:lblOffset val="100"/>
        <c:noMultiLvlLbl val="0"/>
      </c:catAx>
      <c:valAx>
        <c:axId val="7589302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7636950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dirty="0">
                <a:solidFill>
                  <a:schemeClr val="bg2">
                    <a:lumMod val="25000"/>
                  </a:schemeClr>
                </a:solidFill>
              </a:rPr>
              <a:t>Annual carbon emissions of new build vs existing properties (</a:t>
            </a:r>
            <a:r>
              <a:rPr lang="en-US" sz="1400" b="0" i="0" u="none" strike="noStrike" kern="1200" spc="0" baseline="0" dirty="0" err="1">
                <a:solidFill>
                  <a:schemeClr val="bg2">
                    <a:lumMod val="25000"/>
                  </a:schemeClr>
                </a:solidFill>
              </a:rPr>
              <a:t>tonnes</a:t>
            </a:r>
            <a:r>
              <a:rPr lang="en-US" sz="1400" b="0" i="0" u="none" strike="noStrike" kern="1200" spc="0" baseline="0" dirty="0">
                <a:solidFill>
                  <a:schemeClr val="bg2">
                    <a:lumMod val="25000"/>
                  </a:schemeClr>
                </a:solidFill>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'[Wales WaS Summer 2023.xlsx]Carbon'!$G$11</c:f>
              <c:strCache>
                <c:ptCount val="1"/>
                <c:pt idx="0">
                  <c:v>New build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'[Wales WaS Summer 2023.xlsx]Carbon'!$H$10:$L$10</c:f>
              <c:strCache>
                <c:ptCount val="5"/>
                <c:pt idx="0">
                  <c:v>All properties</c:v>
                </c:pt>
                <c:pt idx="1">
                  <c:v>Houses</c:v>
                </c:pt>
                <c:pt idx="2">
                  <c:v>Flats</c:v>
                </c:pt>
                <c:pt idx="3">
                  <c:v>Bungalows</c:v>
                </c:pt>
                <c:pt idx="4">
                  <c:v>Maisonettes</c:v>
                </c:pt>
              </c:strCache>
            </c:strRef>
          </c:cat>
          <c:val>
            <c:numRef>
              <c:f>'[Wales WaS Summer 2023.xlsx]Carbon'!$H$11:$L$11</c:f>
              <c:numCache>
                <c:formatCode>0.00</c:formatCode>
                <c:ptCount val="5"/>
                <c:pt idx="0" formatCode="General">
                  <c:v>1.38</c:v>
                </c:pt>
                <c:pt idx="1">
                  <c:v>1.5</c:v>
                </c:pt>
                <c:pt idx="2">
                  <c:v>1.0900000000000001</c:v>
                </c:pt>
                <c:pt idx="3">
                  <c:v>1.42</c:v>
                </c:pt>
                <c:pt idx="4">
                  <c:v>1.42</c:v>
                </c:pt>
              </c:numCache>
            </c:numRef>
          </c:val>
          <c:extLst>
            <c:ext xmlns:c16="http://schemas.microsoft.com/office/drawing/2014/chart" uri="{C3380CC4-5D6E-409C-BE32-E72D297353CC}">
              <c16:uniqueId val="{00000000-A376-47D5-81E0-0507DCE25402}"/>
            </c:ext>
          </c:extLst>
        </c:ser>
        <c:ser>
          <c:idx val="1"/>
          <c:order val="1"/>
          <c:tx>
            <c:strRef>
              <c:f>'[Wales WaS Summer 2023.xlsx]Carbon'!$G$12</c:f>
              <c:strCache>
                <c:ptCount val="1"/>
                <c:pt idx="0">
                  <c:v>Existing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'[Wales WaS Summer 2023.xlsx]Carbon'!$H$10:$L$10</c:f>
              <c:strCache>
                <c:ptCount val="5"/>
                <c:pt idx="0">
                  <c:v>All properties</c:v>
                </c:pt>
                <c:pt idx="1">
                  <c:v>Houses</c:v>
                </c:pt>
                <c:pt idx="2">
                  <c:v>Flats</c:v>
                </c:pt>
                <c:pt idx="3">
                  <c:v>Bungalows</c:v>
                </c:pt>
                <c:pt idx="4">
                  <c:v>Maisonettes</c:v>
                </c:pt>
              </c:strCache>
            </c:strRef>
          </c:cat>
          <c:val>
            <c:numRef>
              <c:f>'[Wales WaS Summer 2023.xlsx]Carbon'!$H$12:$L$12</c:f>
              <c:numCache>
                <c:formatCode>General</c:formatCode>
                <c:ptCount val="5"/>
                <c:pt idx="0">
                  <c:v>4.03</c:v>
                </c:pt>
                <c:pt idx="1">
                  <c:v>4.55</c:v>
                </c:pt>
                <c:pt idx="2">
                  <c:v>2.31</c:v>
                </c:pt>
                <c:pt idx="3">
                  <c:v>4.07</c:v>
                </c:pt>
                <c:pt idx="4">
                  <c:v>3.21</c:v>
                </c:pt>
              </c:numCache>
            </c:numRef>
          </c:val>
          <c:extLst>
            <c:ext xmlns:c16="http://schemas.microsoft.com/office/drawing/2014/chart" uri="{C3380CC4-5D6E-409C-BE32-E72D297353CC}">
              <c16:uniqueId val="{00000001-A376-47D5-81E0-0507DCE25402}"/>
            </c:ext>
          </c:extLst>
        </c:ser>
        <c:dLbls>
          <c:showLegendKey val="0"/>
          <c:showVal val="0"/>
          <c:showCatName val="0"/>
          <c:showSerName val="0"/>
          <c:showPercent val="0"/>
          <c:showBubbleSize val="0"/>
        </c:dLbls>
        <c:gapWidth val="219"/>
        <c:overlap val="-27"/>
        <c:axId val="747894928"/>
        <c:axId val="747893968"/>
      </c:barChart>
      <c:catAx>
        <c:axId val="74789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747893968"/>
        <c:crosses val="autoZero"/>
        <c:auto val="1"/>
        <c:lblAlgn val="ctr"/>
        <c:lblOffset val="100"/>
        <c:noMultiLvlLbl val="0"/>
      </c:catAx>
      <c:valAx>
        <c:axId val="747893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747894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9E5CA5-6B6B-4810-93BD-9EA5CED6E582}" type="doc">
      <dgm:prSet loTypeId="urn:microsoft.com/office/officeart/2008/layout/LinedList" loCatId="list" qsTypeId="urn:microsoft.com/office/officeart/2005/8/quickstyle/simple1" qsCatId="simple" csTypeId="urn:microsoft.com/office/officeart/2005/8/colors/accent1_3" csCatId="accent1" phldr="1"/>
      <dgm:spPr/>
      <dgm:t>
        <a:bodyPr/>
        <a:lstStyle/>
        <a:p>
          <a:endParaRPr lang="en-GB"/>
        </a:p>
      </dgm:t>
    </dgm:pt>
    <dgm:pt modelId="{BE0CA8C2-1130-4450-A153-4E562276CAD2}">
      <dgm:prSet custT="1"/>
      <dgm:spPr/>
      <dgm:t>
        <a:bodyPr/>
        <a:lstStyle/>
        <a:p>
          <a:pPr rtl="0"/>
          <a:r>
            <a:rPr lang="en-GB" sz="1100" dirty="0"/>
            <a:t>4,697 (81%) of the completed dwellings in 2021/22 were homes. The rest were flats.</a:t>
          </a:r>
        </a:p>
      </dgm:t>
    </dgm:pt>
    <dgm:pt modelId="{5F0DB5E3-ACDC-437A-B49B-47CC04274BF3}" type="parTrans" cxnId="{D537002F-A4C1-439F-A739-B399D7D8F448}">
      <dgm:prSet/>
      <dgm:spPr/>
      <dgm:t>
        <a:bodyPr/>
        <a:lstStyle/>
        <a:p>
          <a:endParaRPr lang="en-GB"/>
        </a:p>
      </dgm:t>
    </dgm:pt>
    <dgm:pt modelId="{8832AA29-05FA-4AC7-B23C-5DA97A92E80F}" type="sibTrans" cxnId="{D537002F-A4C1-439F-A739-B399D7D8F448}">
      <dgm:prSet/>
      <dgm:spPr/>
      <dgm:t>
        <a:bodyPr/>
        <a:lstStyle/>
        <a:p>
          <a:endParaRPr lang="en-GB"/>
        </a:p>
      </dgm:t>
    </dgm:pt>
    <dgm:pt modelId="{FBCDDF18-B5FB-4AD6-904A-4CDC585276A9}">
      <dgm:prSet custT="1"/>
      <dgm:spPr/>
      <dgm:t>
        <a:bodyPr/>
        <a:lstStyle/>
        <a:p>
          <a:r>
            <a:rPr lang="en-GB" sz="1100" dirty="0"/>
            <a:t>56% of all new completed dwellings in 2021/22 were in South East Wales, 20% in North Wales and 24% in Mid and South West Wales.</a:t>
          </a:r>
        </a:p>
        <a:p>
          <a:endParaRPr lang="en-GB" sz="1100" dirty="0"/>
        </a:p>
      </dgm:t>
    </dgm:pt>
    <dgm:pt modelId="{110AA7DB-4C5D-431B-B1BD-000A03E0393C}" type="parTrans" cxnId="{264940B0-BD21-4A8F-8F14-D18D673879D3}">
      <dgm:prSet/>
      <dgm:spPr/>
      <dgm:t>
        <a:bodyPr/>
        <a:lstStyle/>
        <a:p>
          <a:endParaRPr lang="en-GB"/>
        </a:p>
      </dgm:t>
    </dgm:pt>
    <dgm:pt modelId="{344BFEC6-FF5C-436F-9A08-83D82C40623C}" type="sibTrans" cxnId="{264940B0-BD21-4A8F-8F14-D18D673879D3}">
      <dgm:prSet/>
      <dgm:spPr/>
      <dgm:t>
        <a:bodyPr/>
        <a:lstStyle/>
        <a:p>
          <a:endParaRPr lang="en-GB"/>
        </a:p>
      </dgm:t>
    </dgm:pt>
    <dgm:pt modelId="{F7C0F5AE-9D64-4CB6-A113-B83696D20015}">
      <dgm:prSet custT="1"/>
      <dgm:spPr/>
      <dgm:t>
        <a:bodyPr/>
        <a:lstStyle/>
        <a:p>
          <a:pPr rtl="0"/>
          <a:r>
            <a:rPr lang="en-GB" sz="1100" dirty="0"/>
            <a:t>5,785 new dwellings were built in Wales in the 2022/23 financial year. This is up 10% from the previous year.</a:t>
          </a:r>
        </a:p>
      </dgm:t>
    </dgm:pt>
    <dgm:pt modelId="{1D6220F6-2794-4502-92D1-DED8390B15A7}" type="sibTrans" cxnId="{0FBC15DF-5DA3-4445-9A7D-7B6359B33035}">
      <dgm:prSet/>
      <dgm:spPr/>
      <dgm:t>
        <a:bodyPr/>
        <a:lstStyle/>
        <a:p>
          <a:endParaRPr lang="en-GB"/>
        </a:p>
      </dgm:t>
    </dgm:pt>
    <dgm:pt modelId="{F90963CC-5BED-4E0A-B5A2-D6555B2E1A19}" type="parTrans" cxnId="{0FBC15DF-5DA3-4445-9A7D-7B6359B33035}">
      <dgm:prSet/>
      <dgm:spPr/>
      <dgm:t>
        <a:bodyPr/>
        <a:lstStyle/>
        <a:p>
          <a:endParaRPr lang="en-GB"/>
        </a:p>
      </dgm:t>
    </dgm:pt>
    <dgm:pt modelId="{8CE391EB-F359-4A19-B745-ED4455B16548}">
      <dgm:prSet custT="1"/>
      <dgm:spPr/>
      <dgm:t>
        <a:bodyPr/>
        <a:lstStyle/>
        <a:p>
          <a:r>
            <a:rPr lang="en-GB" sz="1100" dirty="0"/>
            <a:t>The Welsh Government’s independent study into housing need, published in 2019, established a requirement of 6,700 to 9,700 new homes per year during the 2020s. Current levels of supply are falling short of this requirement.</a:t>
          </a:r>
        </a:p>
      </dgm:t>
    </dgm:pt>
    <dgm:pt modelId="{91B77D6B-B87D-4326-81BF-05707DBA22BD}" type="parTrans" cxnId="{D6A61417-27B9-488D-A5F4-25AB72D5A4DF}">
      <dgm:prSet/>
      <dgm:spPr/>
      <dgm:t>
        <a:bodyPr/>
        <a:lstStyle/>
        <a:p>
          <a:endParaRPr lang="en-GB"/>
        </a:p>
      </dgm:t>
    </dgm:pt>
    <dgm:pt modelId="{3E508579-DEE8-4DB5-9108-3CB9825DB793}" type="sibTrans" cxnId="{D6A61417-27B9-488D-A5F4-25AB72D5A4DF}">
      <dgm:prSet/>
      <dgm:spPr/>
      <dgm:t>
        <a:bodyPr/>
        <a:lstStyle/>
        <a:p>
          <a:endParaRPr lang="en-GB"/>
        </a:p>
      </dgm:t>
    </dgm:pt>
    <dgm:pt modelId="{3AE4A7A3-0D34-4167-AB3C-60BDD00B2940}" type="pres">
      <dgm:prSet presAssocID="{429E5CA5-6B6B-4810-93BD-9EA5CED6E582}" presName="vert0" presStyleCnt="0">
        <dgm:presLayoutVars>
          <dgm:dir/>
          <dgm:animOne val="branch"/>
          <dgm:animLvl val="lvl"/>
        </dgm:presLayoutVars>
      </dgm:prSet>
      <dgm:spPr/>
    </dgm:pt>
    <dgm:pt modelId="{0C5C9080-ACEF-4FB8-9325-DA5C352A001B}" type="pres">
      <dgm:prSet presAssocID="{F7C0F5AE-9D64-4CB6-A113-B83696D20015}" presName="thickLine" presStyleLbl="alignNode1" presStyleIdx="0" presStyleCnt="4"/>
      <dgm:spPr/>
    </dgm:pt>
    <dgm:pt modelId="{0F70A324-95CC-4D9F-BF50-577E22668897}" type="pres">
      <dgm:prSet presAssocID="{F7C0F5AE-9D64-4CB6-A113-B83696D20015}" presName="horz1" presStyleCnt="0"/>
      <dgm:spPr/>
    </dgm:pt>
    <dgm:pt modelId="{3F014D96-CE65-4A3E-80F1-C7694C4F5563}" type="pres">
      <dgm:prSet presAssocID="{F7C0F5AE-9D64-4CB6-A113-B83696D20015}" presName="tx1" presStyleLbl="revTx" presStyleIdx="0" presStyleCnt="4"/>
      <dgm:spPr/>
    </dgm:pt>
    <dgm:pt modelId="{84AFA6C3-5D68-4E2C-B2C8-A472701AB902}" type="pres">
      <dgm:prSet presAssocID="{F7C0F5AE-9D64-4CB6-A113-B83696D20015}" presName="vert1" presStyleCnt="0"/>
      <dgm:spPr/>
    </dgm:pt>
    <dgm:pt modelId="{8DCF101E-C1FB-4D71-9734-958FE50A4973}" type="pres">
      <dgm:prSet presAssocID="{BE0CA8C2-1130-4450-A153-4E562276CAD2}" presName="thickLine" presStyleLbl="alignNode1" presStyleIdx="1" presStyleCnt="4"/>
      <dgm:spPr/>
    </dgm:pt>
    <dgm:pt modelId="{8847244F-C4B2-4A37-93DB-91F685E92273}" type="pres">
      <dgm:prSet presAssocID="{BE0CA8C2-1130-4450-A153-4E562276CAD2}" presName="horz1" presStyleCnt="0"/>
      <dgm:spPr/>
    </dgm:pt>
    <dgm:pt modelId="{1BE5F959-DA31-4739-A1B2-B3B8C14242BB}" type="pres">
      <dgm:prSet presAssocID="{BE0CA8C2-1130-4450-A153-4E562276CAD2}" presName="tx1" presStyleLbl="revTx" presStyleIdx="1" presStyleCnt="4"/>
      <dgm:spPr/>
    </dgm:pt>
    <dgm:pt modelId="{44350E0A-381D-449B-BDB7-BF323C10C8D6}" type="pres">
      <dgm:prSet presAssocID="{BE0CA8C2-1130-4450-A153-4E562276CAD2}" presName="vert1" presStyleCnt="0"/>
      <dgm:spPr/>
    </dgm:pt>
    <dgm:pt modelId="{431C7578-29BD-439E-B65C-FC34DCC2F174}" type="pres">
      <dgm:prSet presAssocID="{FBCDDF18-B5FB-4AD6-904A-4CDC585276A9}" presName="thickLine" presStyleLbl="alignNode1" presStyleIdx="2" presStyleCnt="4"/>
      <dgm:spPr/>
    </dgm:pt>
    <dgm:pt modelId="{CDE12E49-1887-40B6-90E6-02B651B144FA}" type="pres">
      <dgm:prSet presAssocID="{FBCDDF18-B5FB-4AD6-904A-4CDC585276A9}" presName="horz1" presStyleCnt="0"/>
      <dgm:spPr/>
    </dgm:pt>
    <dgm:pt modelId="{B416D7D0-D5A9-4D90-BB28-5C63C5E7E184}" type="pres">
      <dgm:prSet presAssocID="{FBCDDF18-B5FB-4AD6-904A-4CDC585276A9}" presName="tx1" presStyleLbl="revTx" presStyleIdx="2" presStyleCnt="4"/>
      <dgm:spPr/>
    </dgm:pt>
    <dgm:pt modelId="{6268AF1E-18E3-4195-8C44-A5C7E9429B21}" type="pres">
      <dgm:prSet presAssocID="{FBCDDF18-B5FB-4AD6-904A-4CDC585276A9}" presName="vert1" presStyleCnt="0"/>
      <dgm:spPr/>
    </dgm:pt>
    <dgm:pt modelId="{6237D5A7-4B60-413A-8EE4-4C055982F5D2}" type="pres">
      <dgm:prSet presAssocID="{8CE391EB-F359-4A19-B745-ED4455B16548}" presName="thickLine" presStyleLbl="alignNode1" presStyleIdx="3" presStyleCnt="4"/>
      <dgm:spPr/>
    </dgm:pt>
    <dgm:pt modelId="{A5D8C6BA-27E2-4E32-B081-E9ABC58B314F}" type="pres">
      <dgm:prSet presAssocID="{8CE391EB-F359-4A19-B745-ED4455B16548}" presName="horz1" presStyleCnt="0"/>
      <dgm:spPr/>
    </dgm:pt>
    <dgm:pt modelId="{E2577778-92D7-4249-854D-D9CCAED38CF6}" type="pres">
      <dgm:prSet presAssocID="{8CE391EB-F359-4A19-B745-ED4455B16548}" presName="tx1" presStyleLbl="revTx" presStyleIdx="3" presStyleCnt="4"/>
      <dgm:spPr/>
    </dgm:pt>
    <dgm:pt modelId="{D1EEDEB0-D4F6-4D19-8CB0-6B9CD926F0E3}" type="pres">
      <dgm:prSet presAssocID="{8CE391EB-F359-4A19-B745-ED4455B16548}" presName="vert1" presStyleCnt="0"/>
      <dgm:spPr/>
    </dgm:pt>
  </dgm:ptLst>
  <dgm:cxnLst>
    <dgm:cxn modelId="{4D935713-FD09-4EA9-B135-49C16F9DB866}" type="presOf" srcId="{F7C0F5AE-9D64-4CB6-A113-B83696D20015}" destId="{3F014D96-CE65-4A3E-80F1-C7694C4F5563}" srcOrd="0" destOrd="0" presId="urn:microsoft.com/office/officeart/2008/layout/LinedList"/>
    <dgm:cxn modelId="{D6A61417-27B9-488D-A5F4-25AB72D5A4DF}" srcId="{429E5CA5-6B6B-4810-93BD-9EA5CED6E582}" destId="{8CE391EB-F359-4A19-B745-ED4455B16548}" srcOrd="3" destOrd="0" parTransId="{91B77D6B-B87D-4326-81BF-05707DBA22BD}" sibTransId="{3E508579-DEE8-4DB5-9108-3CB9825DB793}"/>
    <dgm:cxn modelId="{C154851A-8C0C-443A-8D8E-1FEF458693A4}" type="presOf" srcId="{8CE391EB-F359-4A19-B745-ED4455B16548}" destId="{E2577778-92D7-4249-854D-D9CCAED38CF6}" srcOrd="0" destOrd="0" presId="urn:microsoft.com/office/officeart/2008/layout/LinedList"/>
    <dgm:cxn modelId="{D537002F-A4C1-439F-A739-B399D7D8F448}" srcId="{429E5CA5-6B6B-4810-93BD-9EA5CED6E582}" destId="{BE0CA8C2-1130-4450-A153-4E562276CAD2}" srcOrd="1" destOrd="0" parTransId="{5F0DB5E3-ACDC-437A-B49B-47CC04274BF3}" sibTransId="{8832AA29-05FA-4AC7-B23C-5DA97A92E80F}"/>
    <dgm:cxn modelId="{671F8D6E-6CD8-4CDF-AA46-00991A318187}" type="presOf" srcId="{BE0CA8C2-1130-4450-A153-4E562276CAD2}" destId="{1BE5F959-DA31-4739-A1B2-B3B8C14242BB}" srcOrd="0" destOrd="0" presId="urn:microsoft.com/office/officeart/2008/layout/LinedList"/>
    <dgm:cxn modelId="{264940B0-BD21-4A8F-8F14-D18D673879D3}" srcId="{429E5CA5-6B6B-4810-93BD-9EA5CED6E582}" destId="{FBCDDF18-B5FB-4AD6-904A-4CDC585276A9}" srcOrd="2" destOrd="0" parTransId="{110AA7DB-4C5D-431B-B1BD-000A03E0393C}" sibTransId="{344BFEC6-FF5C-436F-9A08-83D82C40623C}"/>
    <dgm:cxn modelId="{869682D8-4E25-4C34-8A83-7955A1F26ADB}" type="presOf" srcId="{429E5CA5-6B6B-4810-93BD-9EA5CED6E582}" destId="{3AE4A7A3-0D34-4167-AB3C-60BDD00B2940}" srcOrd="0" destOrd="0" presId="urn:microsoft.com/office/officeart/2008/layout/LinedList"/>
    <dgm:cxn modelId="{0FBC15DF-5DA3-4445-9A7D-7B6359B33035}" srcId="{429E5CA5-6B6B-4810-93BD-9EA5CED6E582}" destId="{F7C0F5AE-9D64-4CB6-A113-B83696D20015}" srcOrd="0" destOrd="0" parTransId="{F90963CC-5BED-4E0A-B5A2-D6555B2E1A19}" sibTransId="{1D6220F6-2794-4502-92D1-DED8390B15A7}"/>
    <dgm:cxn modelId="{A4D03AFF-29FF-4FD3-8800-FDB71A1EF794}" type="presOf" srcId="{FBCDDF18-B5FB-4AD6-904A-4CDC585276A9}" destId="{B416D7D0-D5A9-4D90-BB28-5C63C5E7E184}" srcOrd="0" destOrd="0" presId="urn:microsoft.com/office/officeart/2008/layout/LinedList"/>
    <dgm:cxn modelId="{421F4EDA-E536-43A5-B80B-21AF9188645F}" type="presParOf" srcId="{3AE4A7A3-0D34-4167-AB3C-60BDD00B2940}" destId="{0C5C9080-ACEF-4FB8-9325-DA5C352A001B}" srcOrd="0" destOrd="0" presId="urn:microsoft.com/office/officeart/2008/layout/LinedList"/>
    <dgm:cxn modelId="{A3359E6A-11E0-4065-820B-740695BA1882}" type="presParOf" srcId="{3AE4A7A3-0D34-4167-AB3C-60BDD00B2940}" destId="{0F70A324-95CC-4D9F-BF50-577E22668897}" srcOrd="1" destOrd="0" presId="urn:microsoft.com/office/officeart/2008/layout/LinedList"/>
    <dgm:cxn modelId="{BE386975-5713-4499-B8ED-A6CACDE2E37D}" type="presParOf" srcId="{0F70A324-95CC-4D9F-BF50-577E22668897}" destId="{3F014D96-CE65-4A3E-80F1-C7694C4F5563}" srcOrd="0" destOrd="0" presId="urn:microsoft.com/office/officeart/2008/layout/LinedList"/>
    <dgm:cxn modelId="{87BA22DB-C248-45A6-B549-14F4CC1A8004}" type="presParOf" srcId="{0F70A324-95CC-4D9F-BF50-577E22668897}" destId="{84AFA6C3-5D68-4E2C-B2C8-A472701AB902}" srcOrd="1" destOrd="0" presId="urn:microsoft.com/office/officeart/2008/layout/LinedList"/>
    <dgm:cxn modelId="{8A0FCF1D-626F-418C-859F-4030050519F6}" type="presParOf" srcId="{3AE4A7A3-0D34-4167-AB3C-60BDD00B2940}" destId="{8DCF101E-C1FB-4D71-9734-958FE50A4973}" srcOrd="2" destOrd="0" presId="urn:microsoft.com/office/officeart/2008/layout/LinedList"/>
    <dgm:cxn modelId="{E199F5E3-1C43-471C-B096-94348B07192F}" type="presParOf" srcId="{3AE4A7A3-0D34-4167-AB3C-60BDD00B2940}" destId="{8847244F-C4B2-4A37-93DB-91F685E92273}" srcOrd="3" destOrd="0" presId="urn:microsoft.com/office/officeart/2008/layout/LinedList"/>
    <dgm:cxn modelId="{299213B8-4169-4D5F-B8E1-5557B6B440C7}" type="presParOf" srcId="{8847244F-C4B2-4A37-93DB-91F685E92273}" destId="{1BE5F959-DA31-4739-A1B2-B3B8C14242BB}" srcOrd="0" destOrd="0" presId="urn:microsoft.com/office/officeart/2008/layout/LinedList"/>
    <dgm:cxn modelId="{4417664B-7EA2-4539-9F7C-598628693D04}" type="presParOf" srcId="{8847244F-C4B2-4A37-93DB-91F685E92273}" destId="{44350E0A-381D-449B-BDB7-BF323C10C8D6}" srcOrd="1" destOrd="0" presId="urn:microsoft.com/office/officeart/2008/layout/LinedList"/>
    <dgm:cxn modelId="{3EA39B6A-C4B2-44A6-9890-DC788CAC5D4E}" type="presParOf" srcId="{3AE4A7A3-0D34-4167-AB3C-60BDD00B2940}" destId="{431C7578-29BD-439E-B65C-FC34DCC2F174}" srcOrd="4" destOrd="0" presId="urn:microsoft.com/office/officeart/2008/layout/LinedList"/>
    <dgm:cxn modelId="{E0946F35-6A90-485C-B081-5518B959D940}" type="presParOf" srcId="{3AE4A7A3-0D34-4167-AB3C-60BDD00B2940}" destId="{CDE12E49-1887-40B6-90E6-02B651B144FA}" srcOrd="5" destOrd="0" presId="urn:microsoft.com/office/officeart/2008/layout/LinedList"/>
    <dgm:cxn modelId="{AAC1A880-C6D0-45D8-8712-891892190A11}" type="presParOf" srcId="{CDE12E49-1887-40B6-90E6-02B651B144FA}" destId="{B416D7D0-D5A9-4D90-BB28-5C63C5E7E184}" srcOrd="0" destOrd="0" presId="urn:microsoft.com/office/officeart/2008/layout/LinedList"/>
    <dgm:cxn modelId="{2A7A529E-71B5-449D-9EC2-908B0FBACED8}" type="presParOf" srcId="{CDE12E49-1887-40B6-90E6-02B651B144FA}" destId="{6268AF1E-18E3-4195-8C44-A5C7E9429B21}" srcOrd="1" destOrd="0" presId="urn:microsoft.com/office/officeart/2008/layout/LinedList"/>
    <dgm:cxn modelId="{8DD88BB5-002F-4783-88F4-EB0A719470E2}" type="presParOf" srcId="{3AE4A7A3-0D34-4167-AB3C-60BDD00B2940}" destId="{6237D5A7-4B60-413A-8EE4-4C055982F5D2}" srcOrd="6" destOrd="0" presId="urn:microsoft.com/office/officeart/2008/layout/LinedList"/>
    <dgm:cxn modelId="{C363F1D5-576E-44EB-9E45-A95B4C9E63CB}" type="presParOf" srcId="{3AE4A7A3-0D34-4167-AB3C-60BDD00B2940}" destId="{A5D8C6BA-27E2-4E32-B081-E9ABC58B314F}" srcOrd="7" destOrd="0" presId="urn:microsoft.com/office/officeart/2008/layout/LinedList"/>
    <dgm:cxn modelId="{959B023E-7B71-445D-9168-909CE71BD676}" type="presParOf" srcId="{A5D8C6BA-27E2-4E32-B081-E9ABC58B314F}" destId="{E2577778-92D7-4249-854D-D9CCAED38CF6}" srcOrd="0" destOrd="0" presId="urn:microsoft.com/office/officeart/2008/layout/LinedList"/>
    <dgm:cxn modelId="{28184D6E-FF0C-409B-9BE0-8AC12D9686C8}" type="presParOf" srcId="{A5D8C6BA-27E2-4E32-B081-E9ABC58B314F}" destId="{D1EEDEB0-D4F6-4D19-8CB0-6B9CD926F0E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9E5CA5-6B6B-4810-93BD-9EA5CED6E582}" type="doc">
      <dgm:prSet loTypeId="urn:microsoft.com/office/officeart/2008/layout/LinedList" loCatId="list" qsTypeId="urn:microsoft.com/office/officeart/2005/8/quickstyle/simple1" qsCatId="simple" csTypeId="urn:microsoft.com/office/officeart/2005/8/colors/accent1_3" csCatId="accent1" phldr="1"/>
      <dgm:spPr/>
      <dgm:t>
        <a:bodyPr/>
        <a:lstStyle/>
        <a:p>
          <a:endParaRPr lang="en-GB"/>
        </a:p>
      </dgm:t>
    </dgm:pt>
    <dgm:pt modelId="{CAC19729-5B3F-4F78-8140-E5E5A1CEF973}">
      <dgm:prSet/>
      <dgm:spPr/>
      <dgm:t>
        <a:bodyPr/>
        <a:lstStyle/>
        <a:p>
          <a:pPr rtl="0"/>
          <a:r>
            <a:rPr lang="en-GB" dirty="0"/>
            <a:t>In </a:t>
          </a:r>
          <a:r>
            <a:rPr lang="en-GB" dirty="0">
              <a:latin typeface="Arial"/>
            </a:rPr>
            <a:t>2022-23</a:t>
          </a:r>
          <a:r>
            <a:rPr lang="en-GB" dirty="0"/>
            <a:t>,</a:t>
          </a:r>
          <a:r>
            <a:rPr lang="en-GB" dirty="0">
              <a:latin typeface="Arial"/>
            </a:rPr>
            <a:t> 3,369</a:t>
          </a:r>
          <a:r>
            <a:rPr lang="en-GB" dirty="0"/>
            <a:t> additional affordable housing units were delivered across Wales, a 26% </a:t>
          </a:r>
          <a:r>
            <a:rPr lang="en-GB" dirty="0">
              <a:latin typeface="Arial"/>
            </a:rPr>
            <a:t>increase </a:t>
          </a:r>
          <a:r>
            <a:rPr lang="en-GB" dirty="0"/>
            <a:t>from the previous year</a:t>
          </a:r>
          <a:r>
            <a:rPr lang="en-GB" dirty="0">
              <a:latin typeface="Arial"/>
            </a:rPr>
            <a:t> </a:t>
          </a:r>
          <a:r>
            <a:rPr lang="en-GB" dirty="0"/>
            <a:t>but 9% lower than the peak year of affordable delivery in 2020-21.</a:t>
          </a:r>
        </a:p>
      </dgm:t>
    </dgm:pt>
    <dgm:pt modelId="{F194B08F-261E-4184-B22C-6F47EA43DC1A}" type="parTrans" cxnId="{F9571C9F-792C-4686-ADE8-AE444531F207}">
      <dgm:prSet/>
      <dgm:spPr/>
      <dgm:t>
        <a:bodyPr/>
        <a:lstStyle/>
        <a:p>
          <a:endParaRPr lang="en-GB"/>
        </a:p>
      </dgm:t>
    </dgm:pt>
    <dgm:pt modelId="{CC5DB80B-02EE-4901-A041-74F028E50109}" type="sibTrans" cxnId="{F9571C9F-792C-4686-ADE8-AE444531F207}">
      <dgm:prSet/>
      <dgm:spPr/>
      <dgm:t>
        <a:bodyPr/>
        <a:lstStyle/>
        <a:p>
          <a:endParaRPr lang="en-GB"/>
        </a:p>
      </dgm:t>
    </dgm:pt>
    <dgm:pt modelId="{4A1FC490-9396-448D-8C32-F9794DEBD0BD}">
      <dgm:prSet/>
      <dgm:spPr/>
      <dgm:t>
        <a:bodyPr/>
        <a:lstStyle/>
        <a:p>
          <a:r>
            <a:rPr lang="en-GB" dirty="0">
              <a:latin typeface="Arial"/>
            </a:rPr>
            <a:t>30</a:t>
          </a:r>
          <a:r>
            <a:rPr lang="en-GB" dirty="0"/>
            <a:t>% of all additional affordable housing was delivered through planning obligations, compared with </a:t>
          </a:r>
          <a:r>
            <a:rPr lang="en-GB" dirty="0">
              <a:latin typeface="Arial"/>
            </a:rPr>
            <a:t>27</a:t>
          </a:r>
          <a:r>
            <a:rPr lang="en-GB" dirty="0"/>
            <a:t>% the previous year.</a:t>
          </a:r>
        </a:p>
      </dgm:t>
    </dgm:pt>
    <dgm:pt modelId="{66D5C431-31AE-4772-B282-749594881D60}" type="parTrans" cxnId="{03981F7C-BB30-48D5-8C3F-14BECF2A7AB2}">
      <dgm:prSet/>
      <dgm:spPr/>
      <dgm:t>
        <a:bodyPr/>
        <a:lstStyle/>
        <a:p>
          <a:endParaRPr lang="en-GB"/>
        </a:p>
      </dgm:t>
    </dgm:pt>
    <dgm:pt modelId="{E728A8E8-3CB4-4EBE-9115-EC3B4A06B736}" type="sibTrans" cxnId="{03981F7C-BB30-48D5-8C3F-14BECF2A7AB2}">
      <dgm:prSet/>
      <dgm:spPr/>
      <dgm:t>
        <a:bodyPr/>
        <a:lstStyle/>
        <a:p>
          <a:endParaRPr lang="en-GB"/>
        </a:p>
      </dgm:t>
    </dgm:pt>
    <dgm:pt modelId="{28E28158-E6FF-456F-9E8D-EB41714718A0}">
      <dgm:prSet/>
      <dgm:spPr/>
      <dgm:t>
        <a:bodyPr/>
        <a:lstStyle/>
        <a:p>
          <a:pPr rtl="0"/>
          <a:r>
            <a:rPr lang="en-GB" dirty="0"/>
            <a:t>Of these, </a:t>
          </a:r>
          <a:r>
            <a:rPr lang="en-GB" dirty="0">
              <a:latin typeface="Arial"/>
            </a:rPr>
            <a:t>1,024</a:t>
          </a:r>
          <a:r>
            <a:rPr lang="en-GB" dirty="0"/>
            <a:t> affordable housing </a:t>
          </a:r>
          <a:r>
            <a:rPr lang="en-GB" dirty="0">
              <a:latin typeface="Arial"/>
            </a:rPr>
            <a:t>units were</a:t>
          </a:r>
          <a:r>
            <a:rPr lang="en-GB" dirty="0"/>
            <a:t> delivered through planning obligations (Section 106 agreements).</a:t>
          </a:r>
        </a:p>
      </dgm:t>
    </dgm:pt>
    <dgm:pt modelId="{FE274898-B4E0-4C88-865F-075AB4B699AB}" type="parTrans" cxnId="{59C62F6F-88E5-4FD1-9190-A3917F1388E9}">
      <dgm:prSet/>
      <dgm:spPr/>
      <dgm:t>
        <a:bodyPr/>
        <a:lstStyle/>
        <a:p>
          <a:endParaRPr lang="en-GB"/>
        </a:p>
      </dgm:t>
    </dgm:pt>
    <dgm:pt modelId="{D2CF061E-6654-4509-BD4D-C7913F031080}" type="sibTrans" cxnId="{59C62F6F-88E5-4FD1-9190-A3917F1388E9}">
      <dgm:prSet/>
      <dgm:spPr/>
      <dgm:t>
        <a:bodyPr/>
        <a:lstStyle/>
        <a:p>
          <a:endParaRPr lang="en-GB"/>
        </a:p>
      </dgm:t>
    </dgm:pt>
    <dgm:pt modelId="{E45E28F9-C415-4F83-86F5-7A8737E7E11C}">
      <dgm:prSet/>
      <dgm:spPr/>
      <dgm:t>
        <a:bodyPr/>
        <a:lstStyle/>
        <a:p>
          <a:r>
            <a:rPr lang="en-GB" dirty="0"/>
            <a:t>The private sector also delivered 21% of affordable homes (2,136 units) over the course of the last Government from 2016-2021.</a:t>
          </a:r>
        </a:p>
      </dgm:t>
    </dgm:pt>
    <dgm:pt modelId="{3DDCD012-95C2-43D6-B0A5-ADC3D3CE1E2F}" type="parTrans" cxnId="{797401E8-AE85-4437-8AEF-9586CCF00DAC}">
      <dgm:prSet/>
      <dgm:spPr/>
      <dgm:t>
        <a:bodyPr/>
        <a:lstStyle/>
        <a:p>
          <a:endParaRPr lang="en-GB"/>
        </a:p>
      </dgm:t>
    </dgm:pt>
    <dgm:pt modelId="{A6078137-403B-41A8-B57F-6AFBB3B3E303}" type="sibTrans" cxnId="{797401E8-AE85-4437-8AEF-9586CCF00DAC}">
      <dgm:prSet/>
      <dgm:spPr/>
      <dgm:t>
        <a:bodyPr/>
        <a:lstStyle/>
        <a:p>
          <a:endParaRPr lang="en-GB"/>
        </a:p>
      </dgm:t>
    </dgm:pt>
    <dgm:pt modelId="{3AE4A7A3-0D34-4167-AB3C-60BDD00B2940}" type="pres">
      <dgm:prSet presAssocID="{429E5CA5-6B6B-4810-93BD-9EA5CED6E582}" presName="vert0" presStyleCnt="0">
        <dgm:presLayoutVars>
          <dgm:dir/>
          <dgm:animOne val="branch"/>
          <dgm:animLvl val="lvl"/>
        </dgm:presLayoutVars>
      </dgm:prSet>
      <dgm:spPr/>
    </dgm:pt>
    <dgm:pt modelId="{BBD90CC3-C6CE-4C80-9343-F883C6A0C86A}" type="pres">
      <dgm:prSet presAssocID="{CAC19729-5B3F-4F78-8140-E5E5A1CEF973}" presName="thickLine" presStyleLbl="alignNode1" presStyleIdx="0" presStyleCnt="4"/>
      <dgm:spPr/>
    </dgm:pt>
    <dgm:pt modelId="{721B603D-871C-46BC-80E8-8533D1F4D33B}" type="pres">
      <dgm:prSet presAssocID="{CAC19729-5B3F-4F78-8140-E5E5A1CEF973}" presName="horz1" presStyleCnt="0"/>
      <dgm:spPr/>
    </dgm:pt>
    <dgm:pt modelId="{FC6F8904-F65B-4A8A-B214-16EDD9673C9A}" type="pres">
      <dgm:prSet presAssocID="{CAC19729-5B3F-4F78-8140-E5E5A1CEF973}" presName="tx1" presStyleLbl="revTx" presStyleIdx="0" presStyleCnt="4"/>
      <dgm:spPr/>
    </dgm:pt>
    <dgm:pt modelId="{CD2B401F-B346-47DF-9B06-423FEFEB3D4A}" type="pres">
      <dgm:prSet presAssocID="{CAC19729-5B3F-4F78-8140-E5E5A1CEF973}" presName="vert1" presStyleCnt="0"/>
      <dgm:spPr/>
    </dgm:pt>
    <dgm:pt modelId="{4880D976-F446-454E-A69B-3A24A82E0928}" type="pres">
      <dgm:prSet presAssocID="{28E28158-E6FF-456F-9E8D-EB41714718A0}" presName="thickLine" presStyleLbl="alignNode1" presStyleIdx="1" presStyleCnt="4"/>
      <dgm:spPr/>
    </dgm:pt>
    <dgm:pt modelId="{15439C98-BAF0-4536-80C9-7DBF5E980E80}" type="pres">
      <dgm:prSet presAssocID="{28E28158-E6FF-456F-9E8D-EB41714718A0}" presName="horz1" presStyleCnt="0"/>
      <dgm:spPr/>
    </dgm:pt>
    <dgm:pt modelId="{6FE5CD4C-4E51-4A91-B151-FDD373EE478D}" type="pres">
      <dgm:prSet presAssocID="{28E28158-E6FF-456F-9E8D-EB41714718A0}" presName="tx1" presStyleLbl="revTx" presStyleIdx="1" presStyleCnt="4"/>
      <dgm:spPr/>
    </dgm:pt>
    <dgm:pt modelId="{8FDA2D32-0019-42C9-9067-02616A405ADB}" type="pres">
      <dgm:prSet presAssocID="{28E28158-E6FF-456F-9E8D-EB41714718A0}" presName="vert1" presStyleCnt="0"/>
      <dgm:spPr/>
    </dgm:pt>
    <dgm:pt modelId="{D94A6F5F-921E-4AB2-BEA6-3A2ADC47EC9B}" type="pres">
      <dgm:prSet presAssocID="{4A1FC490-9396-448D-8C32-F9794DEBD0BD}" presName="thickLine" presStyleLbl="alignNode1" presStyleIdx="2" presStyleCnt="4"/>
      <dgm:spPr/>
    </dgm:pt>
    <dgm:pt modelId="{DA9E32D8-7652-46DD-A84F-A5BDE4666C6C}" type="pres">
      <dgm:prSet presAssocID="{4A1FC490-9396-448D-8C32-F9794DEBD0BD}" presName="horz1" presStyleCnt="0"/>
      <dgm:spPr/>
    </dgm:pt>
    <dgm:pt modelId="{3B1114F5-BCC9-4298-8C37-42F124FE7AED}" type="pres">
      <dgm:prSet presAssocID="{4A1FC490-9396-448D-8C32-F9794DEBD0BD}" presName="tx1" presStyleLbl="revTx" presStyleIdx="2" presStyleCnt="4"/>
      <dgm:spPr/>
    </dgm:pt>
    <dgm:pt modelId="{B0825EB2-1112-46C2-933F-4D99AF8F0BCA}" type="pres">
      <dgm:prSet presAssocID="{4A1FC490-9396-448D-8C32-F9794DEBD0BD}" presName="vert1" presStyleCnt="0"/>
      <dgm:spPr/>
    </dgm:pt>
    <dgm:pt modelId="{071883FD-BBE7-49EE-B729-9BC2F58F9C98}" type="pres">
      <dgm:prSet presAssocID="{E45E28F9-C415-4F83-86F5-7A8737E7E11C}" presName="thickLine" presStyleLbl="alignNode1" presStyleIdx="3" presStyleCnt="4"/>
      <dgm:spPr/>
    </dgm:pt>
    <dgm:pt modelId="{FDE8D095-B033-4F98-930D-4006E8C5AE34}" type="pres">
      <dgm:prSet presAssocID="{E45E28F9-C415-4F83-86F5-7A8737E7E11C}" presName="horz1" presStyleCnt="0"/>
      <dgm:spPr/>
    </dgm:pt>
    <dgm:pt modelId="{02E457BD-2E2C-4FD4-8BEA-C09DDFE3B378}" type="pres">
      <dgm:prSet presAssocID="{E45E28F9-C415-4F83-86F5-7A8737E7E11C}" presName="tx1" presStyleLbl="revTx" presStyleIdx="3" presStyleCnt="4"/>
      <dgm:spPr/>
    </dgm:pt>
    <dgm:pt modelId="{14172195-2C6F-4771-BFAD-20112AED160D}" type="pres">
      <dgm:prSet presAssocID="{E45E28F9-C415-4F83-86F5-7A8737E7E11C}" presName="vert1" presStyleCnt="0"/>
      <dgm:spPr/>
    </dgm:pt>
  </dgm:ptLst>
  <dgm:cxnLst>
    <dgm:cxn modelId="{59C62F6F-88E5-4FD1-9190-A3917F1388E9}" srcId="{429E5CA5-6B6B-4810-93BD-9EA5CED6E582}" destId="{28E28158-E6FF-456F-9E8D-EB41714718A0}" srcOrd="1" destOrd="0" parTransId="{FE274898-B4E0-4C88-865F-075AB4B699AB}" sibTransId="{D2CF061E-6654-4509-BD4D-C7913F031080}"/>
    <dgm:cxn modelId="{03981F7C-BB30-48D5-8C3F-14BECF2A7AB2}" srcId="{429E5CA5-6B6B-4810-93BD-9EA5CED6E582}" destId="{4A1FC490-9396-448D-8C32-F9794DEBD0BD}" srcOrd="2" destOrd="0" parTransId="{66D5C431-31AE-4772-B282-749594881D60}" sibTransId="{E728A8E8-3CB4-4EBE-9115-EC3B4A06B736}"/>
    <dgm:cxn modelId="{D0DCB67C-690F-43B8-85DD-A754EE212AF5}" type="presOf" srcId="{E45E28F9-C415-4F83-86F5-7A8737E7E11C}" destId="{02E457BD-2E2C-4FD4-8BEA-C09DDFE3B378}" srcOrd="0" destOrd="0" presId="urn:microsoft.com/office/officeart/2008/layout/LinedList"/>
    <dgm:cxn modelId="{DA5B3A7F-3141-425F-A650-A48ABC59D4E1}" type="presOf" srcId="{CAC19729-5B3F-4F78-8140-E5E5A1CEF973}" destId="{FC6F8904-F65B-4A8A-B214-16EDD9673C9A}" srcOrd="0" destOrd="0" presId="urn:microsoft.com/office/officeart/2008/layout/LinedList"/>
    <dgm:cxn modelId="{F9571C9F-792C-4686-ADE8-AE444531F207}" srcId="{429E5CA5-6B6B-4810-93BD-9EA5CED6E582}" destId="{CAC19729-5B3F-4F78-8140-E5E5A1CEF973}" srcOrd="0" destOrd="0" parTransId="{F194B08F-261E-4184-B22C-6F47EA43DC1A}" sibTransId="{CC5DB80B-02EE-4901-A041-74F028E50109}"/>
    <dgm:cxn modelId="{DFCF79AF-291F-42D1-AF59-581B22C6BBA2}" type="presOf" srcId="{28E28158-E6FF-456F-9E8D-EB41714718A0}" destId="{6FE5CD4C-4E51-4A91-B151-FDD373EE478D}" srcOrd="0" destOrd="0" presId="urn:microsoft.com/office/officeart/2008/layout/LinedList"/>
    <dgm:cxn modelId="{869682D8-4E25-4C34-8A83-7955A1F26ADB}" type="presOf" srcId="{429E5CA5-6B6B-4810-93BD-9EA5CED6E582}" destId="{3AE4A7A3-0D34-4167-AB3C-60BDD00B2940}" srcOrd="0" destOrd="0" presId="urn:microsoft.com/office/officeart/2008/layout/LinedList"/>
    <dgm:cxn modelId="{797401E8-AE85-4437-8AEF-9586CCF00DAC}" srcId="{429E5CA5-6B6B-4810-93BD-9EA5CED6E582}" destId="{E45E28F9-C415-4F83-86F5-7A8737E7E11C}" srcOrd="3" destOrd="0" parTransId="{3DDCD012-95C2-43D6-B0A5-ADC3D3CE1E2F}" sibTransId="{A6078137-403B-41A8-B57F-6AFBB3B3E303}"/>
    <dgm:cxn modelId="{A46780FA-6964-4FC3-B148-A03540AA62FF}" type="presOf" srcId="{4A1FC490-9396-448D-8C32-F9794DEBD0BD}" destId="{3B1114F5-BCC9-4298-8C37-42F124FE7AED}" srcOrd="0" destOrd="0" presId="urn:microsoft.com/office/officeart/2008/layout/LinedList"/>
    <dgm:cxn modelId="{F8ED17E1-1256-482A-8AFC-F61BE0A695BB}" type="presParOf" srcId="{3AE4A7A3-0D34-4167-AB3C-60BDD00B2940}" destId="{BBD90CC3-C6CE-4C80-9343-F883C6A0C86A}" srcOrd="0" destOrd="0" presId="urn:microsoft.com/office/officeart/2008/layout/LinedList"/>
    <dgm:cxn modelId="{E077C7F0-C660-4643-AC25-AABD9A6A6F3E}" type="presParOf" srcId="{3AE4A7A3-0D34-4167-AB3C-60BDD00B2940}" destId="{721B603D-871C-46BC-80E8-8533D1F4D33B}" srcOrd="1" destOrd="0" presId="urn:microsoft.com/office/officeart/2008/layout/LinedList"/>
    <dgm:cxn modelId="{7BC4E1CB-DDCD-4FF9-A322-696E2C19A601}" type="presParOf" srcId="{721B603D-871C-46BC-80E8-8533D1F4D33B}" destId="{FC6F8904-F65B-4A8A-B214-16EDD9673C9A}" srcOrd="0" destOrd="0" presId="urn:microsoft.com/office/officeart/2008/layout/LinedList"/>
    <dgm:cxn modelId="{9F69CE19-4BFF-44A2-9DAB-6DEC72704EC0}" type="presParOf" srcId="{721B603D-871C-46BC-80E8-8533D1F4D33B}" destId="{CD2B401F-B346-47DF-9B06-423FEFEB3D4A}" srcOrd="1" destOrd="0" presId="urn:microsoft.com/office/officeart/2008/layout/LinedList"/>
    <dgm:cxn modelId="{5F16D2C5-5BA8-4AE3-B7E2-3A6B67563ACE}" type="presParOf" srcId="{3AE4A7A3-0D34-4167-AB3C-60BDD00B2940}" destId="{4880D976-F446-454E-A69B-3A24A82E0928}" srcOrd="2" destOrd="0" presId="urn:microsoft.com/office/officeart/2008/layout/LinedList"/>
    <dgm:cxn modelId="{72DDD82F-B8C8-4A5A-A2A3-E42B63B4B684}" type="presParOf" srcId="{3AE4A7A3-0D34-4167-AB3C-60BDD00B2940}" destId="{15439C98-BAF0-4536-80C9-7DBF5E980E80}" srcOrd="3" destOrd="0" presId="urn:microsoft.com/office/officeart/2008/layout/LinedList"/>
    <dgm:cxn modelId="{7E07AEE7-4E53-4E0E-AB0D-603EE9E0C114}" type="presParOf" srcId="{15439C98-BAF0-4536-80C9-7DBF5E980E80}" destId="{6FE5CD4C-4E51-4A91-B151-FDD373EE478D}" srcOrd="0" destOrd="0" presId="urn:microsoft.com/office/officeart/2008/layout/LinedList"/>
    <dgm:cxn modelId="{C1A97F6D-C918-4E6B-9764-4321521C4916}" type="presParOf" srcId="{15439C98-BAF0-4536-80C9-7DBF5E980E80}" destId="{8FDA2D32-0019-42C9-9067-02616A405ADB}" srcOrd="1" destOrd="0" presId="urn:microsoft.com/office/officeart/2008/layout/LinedList"/>
    <dgm:cxn modelId="{1ADCE451-361C-4DA7-A06A-060CF3F0B5AF}" type="presParOf" srcId="{3AE4A7A3-0D34-4167-AB3C-60BDD00B2940}" destId="{D94A6F5F-921E-4AB2-BEA6-3A2ADC47EC9B}" srcOrd="4" destOrd="0" presId="urn:microsoft.com/office/officeart/2008/layout/LinedList"/>
    <dgm:cxn modelId="{39E08BE3-91BF-4DB6-9990-B4F3AD254076}" type="presParOf" srcId="{3AE4A7A3-0D34-4167-AB3C-60BDD00B2940}" destId="{DA9E32D8-7652-46DD-A84F-A5BDE4666C6C}" srcOrd="5" destOrd="0" presId="urn:microsoft.com/office/officeart/2008/layout/LinedList"/>
    <dgm:cxn modelId="{B37DCDAC-95BD-4596-9D09-B696C24F68AA}" type="presParOf" srcId="{DA9E32D8-7652-46DD-A84F-A5BDE4666C6C}" destId="{3B1114F5-BCC9-4298-8C37-42F124FE7AED}" srcOrd="0" destOrd="0" presId="urn:microsoft.com/office/officeart/2008/layout/LinedList"/>
    <dgm:cxn modelId="{AE0639FA-5049-402E-A92D-0E8D55C93003}" type="presParOf" srcId="{DA9E32D8-7652-46DD-A84F-A5BDE4666C6C}" destId="{B0825EB2-1112-46C2-933F-4D99AF8F0BCA}" srcOrd="1" destOrd="0" presId="urn:microsoft.com/office/officeart/2008/layout/LinedList"/>
    <dgm:cxn modelId="{FDA498F4-C331-4522-BFC5-077A622307B6}" type="presParOf" srcId="{3AE4A7A3-0D34-4167-AB3C-60BDD00B2940}" destId="{071883FD-BBE7-49EE-B729-9BC2F58F9C98}" srcOrd="6" destOrd="0" presId="urn:microsoft.com/office/officeart/2008/layout/LinedList"/>
    <dgm:cxn modelId="{D9B8C660-91D6-462F-BE40-4BBCF1316BD7}" type="presParOf" srcId="{3AE4A7A3-0D34-4167-AB3C-60BDD00B2940}" destId="{FDE8D095-B033-4F98-930D-4006E8C5AE34}" srcOrd="7" destOrd="0" presId="urn:microsoft.com/office/officeart/2008/layout/LinedList"/>
    <dgm:cxn modelId="{14A7E230-F1C7-437F-B914-84C54C64194A}" type="presParOf" srcId="{FDE8D095-B033-4F98-930D-4006E8C5AE34}" destId="{02E457BD-2E2C-4FD4-8BEA-C09DDFE3B378}" srcOrd="0" destOrd="0" presId="urn:microsoft.com/office/officeart/2008/layout/LinedList"/>
    <dgm:cxn modelId="{9633ED45-0D3B-49F3-8D39-FA7506DF940C}" type="presParOf" srcId="{FDE8D095-B033-4F98-930D-4006E8C5AE34}" destId="{14172195-2C6F-4771-BFAD-20112AED160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9E5CA5-6B6B-4810-93BD-9EA5CED6E582}" type="doc">
      <dgm:prSet loTypeId="urn:microsoft.com/office/officeart/2008/layout/LinedList" loCatId="list" qsTypeId="urn:microsoft.com/office/officeart/2005/8/quickstyle/simple1" qsCatId="simple" csTypeId="urn:microsoft.com/office/officeart/2005/8/colors/accent1_3" csCatId="accent1" phldr="1"/>
      <dgm:spPr/>
      <dgm:t>
        <a:bodyPr/>
        <a:lstStyle/>
        <a:p>
          <a:endParaRPr lang="en-GB"/>
        </a:p>
      </dgm:t>
    </dgm:pt>
    <dgm:pt modelId="{CAC19729-5B3F-4F78-8140-E5E5A1CEF973}">
      <dgm:prSet/>
      <dgm:spPr/>
      <dgm:t>
        <a:bodyPr/>
        <a:lstStyle/>
        <a:p>
          <a:pPr rtl="0"/>
          <a:r>
            <a:rPr lang="en-GB" dirty="0"/>
            <a:t>Between 2 January 2014 and </a:t>
          </a:r>
          <a:r>
            <a:rPr lang="en-GB" dirty="0">
              <a:latin typeface="Arial"/>
            </a:rPr>
            <a:t>31 March 2024, </a:t>
          </a:r>
          <a:r>
            <a:rPr lang="en-GB" dirty="0"/>
            <a:t>14,158 properties were purchased under the Help to Buy Wales scheme.</a:t>
          </a:r>
        </a:p>
      </dgm:t>
    </dgm:pt>
    <dgm:pt modelId="{F194B08F-261E-4184-B22C-6F47EA43DC1A}" type="parTrans" cxnId="{F9571C9F-792C-4686-ADE8-AE444531F207}">
      <dgm:prSet/>
      <dgm:spPr/>
      <dgm:t>
        <a:bodyPr/>
        <a:lstStyle/>
        <a:p>
          <a:endParaRPr lang="en-GB"/>
        </a:p>
      </dgm:t>
    </dgm:pt>
    <dgm:pt modelId="{CC5DB80B-02EE-4901-A041-74F028E50109}" type="sibTrans" cxnId="{F9571C9F-792C-4686-ADE8-AE444531F207}">
      <dgm:prSet/>
      <dgm:spPr/>
      <dgm:t>
        <a:bodyPr/>
        <a:lstStyle/>
        <a:p>
          <a:endParaRPr lang="en-GB"/>
        </a:p>
      </dgm:t>
    </dgm:pt>
    <dgm:pt modelId="{28E28158-E6FF-456F-9E8D-EB41714718A0}">
      <dgm:prSet/>
      <dgm:spPr/>
      <dgm:t>
        <a:bodyPr/>
        <a:lstStyle/>
        <a:p>
          <a:pPr rtl="0"/>
          <a:r>
            <a:rPr lang="en-GB" dirty="0"/>
            <a:t>The </a:t>
          </a:r>
          <a:r>
            <a:rPr lang="en-GB" dirty="0">
              <a:latin typeface="Arial"/>
            </a:rPr>
            <a:t>average purchase price for completed purchases was £248,924 in 2023-24.</a:t>
          </a:r>
          <a:endParaRPr lang="en-GB" dirty="0"/>
        </a:p>
      </dgm:t>
    </dgm:pt>
    <dgm:pt modelId="{FE274898-B4E0-4C88-865F-075AB4B699AB}" type="parTrans" cxnId="{59C62F6F-88E5-4FD1-9190-A3917F1388E9}">
      <dgm:prSet/>
      <dgm:spPr/>
      <dgm:t>
        <a:bodyPr/>
        <a:lstStyle/>
        <a:p>
          <a:endParaRPr lang="en-GB"/>
        </a:p>
      </dgm:t>
    </dgm:pt>
    <dgm:pt modelId="{D2CF061E-6654-4509-BD4D-C7913F031080}" type="sibTrans" cxnId="{59C62F6F-88E5-4FD1-9190-A3917F1388E9}">
      <dgm:prSet/>
      <dgm:spPr/>
      <dgm:t>
        <a:bodyPr/>
        <a:lstStyle/>
        <a:p>
          <a:endParaRPr lang="en-GB"/>
        </a:p>
      </dgm:t>
    </dgm:pt>
    <dgm:pt modelId="{755A540E-5EC3-4B00-BD4A-FDDE27240CD1}">
      <dgm:prSet/>
      <dgm:spPr/>
      <dgm:t>
        <a:bodyPr/>
        <a:lstStyle/>
        <a:p>
          <a:pPr rtl="0"/>
          <a:r>
            <a:rPr lang="en-GB" dirty="0">
              <a:latin typeface="Arial"/>
            </a:rPr>
            <a:t>Over three</a:t>
          </a:r>
          <a:r>
            <a:rPr lang="en-GB" dirty="0"/>
            <a:t> </a:t>
          </a:r>
          <a:r>
            <a:rPr lang="en-GB" dirty="0">
              <a:latin typeface="Arial"/>
            </a:rPr>
            <a:t>quarters of</a:t>
          </a:r>
          <a:r>
            <a:rPr lang="en-GB" dirty="0"/>
            <a:t> total purchases were completed by first time buyers.</a:t>
          </a:r>
        </a:p>
      </dgm:t>
    </dgm:pt>
    <dgm:pt modelId="{6C77721E-12FB-46B1-9CC4-6C3807CE966F}" type="parTrans" cxnId="{07CBF249-0E90-46C2-A916-ED6BBA42E8D5}">
      <dgm:prSet/>
      <dgm:spPr/>
      <dgm:t>
        <a:bodyPr/>
        <a:lstStyle/>
        <a:p>
          <a:endParaRPr lang="en-GB"/>
        </a:p>
      </dgm:t>
    </dgm:pt>
    <dgm:pt modelId="{FCB7323D-882C-489C-85F3-F75A1583BAF5}" type="sibTrans" cxnId="{07CBF249-0E90-46C2-A916-ED6BBA42E8D5}">
      <dgm:prSet/>
      <dgm:spPr/>
      <dgm:t>
        <a:bodyPr/>
        <a:lstStyle/>
        <a:p>
          <a:endParaRPr lang="en-GB"/>
        </a:p>
      </dgm:t>
    </dgm:pt>
    <dgm:pt modelId="{F8440BD9-5E57-4F51-B83E-BA89D08C4B7A}">
      <dgm:prSet/>
      <dgm:spPr/>
      <dgm:t>
        <a:bodyPr/>
        <a:lstStyle/>
        <a:p>
          <a:pPr rtl="0"/>
          <a:r>
            <a:rPr lang="en-GB" b="0" dirty="0">
              <a:latin typeface="Arial"/>
            </a:rPr>
            <a:t>The cumulative value of equity loans since the launch of the scheme is £563.1 million.</a:t>
          </a:r>
        </a:p>
      </dgm:t>
    </dgm:pt>
    <dgm:pt modelId="{B098FC79-9AB6-4303-AC3A-A479A9D4D2AF}" type="parTrans" cxnId="{5544F821-F2A8-4B72-BD39-9FB981992D79}">
      <dgm:prSet/>
      <dgm:spPr/>
      <dgm:t>
        <a:bodyPr/>
        <a:lstStyle/>
        <a:p>
          <a:endParaRPr lang="en-GB"/>
        </a:p>
      </dgm:t>
    </dgm:pt>
    <dgm:pt modelId="{73E00E2A-8073-47D3-939F-9169CBB8B0FC}" type="sibTrans" cxnId="{5544F821-F2A8-4B72-BD39-9FB981992D79}">
      <dgm:prSet/>
      <dgm:spPr/>
      <dgm:t>
        <a:bodyPr/>
        <a:lstStyle/>
        <a:p>
          <a:endParaRPr lang="en-GB"/>
        </a:p>
      </dgm:t>
    </dgm:pt>
    <dgm:pt modelId="{DFF21388-C981-471F-8438-38C9AF102C3E}">
      <dgm:prSet phldr="0"/>
      <dgm:spPr/>
      <dgm:t>
        <a:bodyPr/>
        <a:lstStyle/>
        <a:p>
          <a:r>
            <a:rPr lang="en-GB" dirty="0">
              <a:latin typeface="Arial"/>
            </a:rPr>
            <a:t>Completed</a:t>
          </a:r>
          <a:r>
            <a:rPr lang="en-GB" dirty="0"/>
            <a:t> purchases using the Help to Buy Wales scheme in 2023-24 totalled 519, up 10% from the previous year.</a:t>
          </a:r>
        </a:p>
      </dgm:t>
    </dgm:pt>
    <dgm:pt modelId="{15704C3F-5610-4E61-8EF8-96DB238DCDF1}" type="parTrans" cxnId="{BBCDF4B1-D910-4CEA-8117-2ED16F5B89F4}">
      <dgm:prSet/>
      <dgm:spPr/>
      <dgm:t>
        <a:bodyPr/>
        <a:lstStyle/>
        <a:p>
          <a:endParaRPr lang="en-GB"/>
        </a:p>
      </dgm:t>
    </dgm:pt>
    <dgm:pt modelId="{5ACDAE72-D807-4407-9A81-037D8B56D6FE}" type="sibTrans" cxnId="{BBCDF4B1-D910-4CEA-8117-2ED16F5B89F4}">
      <dgm:prSet/>
      <dgm:spPr/>
      <dgm:t>
        <a:bodyPr/>
        <a:lstStyle/>
        <a:p>
          <a:endParaRPr lang="en-GB"/>
        </a:p>
      </dgm:t>
    </dgm:pt>
    <dgm:pt modelId="{3AE4A7A3-0D34-4167-AB3C-60BDD00B2940}" type="pres">
      <dgm:prSet presAssocID="{429E5CA5-6B6B-4810-93BD-9EA5CED6E582}" presName="vert0" presStyleCnt="0">
        <dgm:presLayoutVars>
          <dgm:dir/>
          <dgm:animOne val="branch"/>
          <dgm:animLvl val="lvl"/>
        </dgm:presLayoutVars>
      </dgm:prSet>
      <dgm:spPr/>
    </dgm:pt>
    <dgm:pt modelId="{BBD90CC3-C6CE-4C80-9343-F883C6A0C86A}" type="pres">
      <dgm:prSet presAssocID="{CAC19729-5B3F-4F78-8140-E5E5A1CEF973}" presName="thickLine" presStyleLbl="alignNode1" presStyleIdx="0" presStyleCnt="5"/>
      <dgm:spPr/>
    </dgm:pt>
    <dgm:pt modelId="{721B603D-871C-46BC-80E8-8533D1F4D33B}" type="pres">
      <dgm:prSet presAssocID="{CAC19729-5B3F-4F78-8140-E5E5A1CEF973}" presName="horz1" presStyleCnt="0"/>
      <dgm:spPr/>
    </dgm:pt>
    <dgm:pt modelId="{FC6F8904-F65B-4A8A-B214-16EDD9673C9A}" type="pres">
      <dgm:prSet presAssocID="{CAC19729-5B3F-4F78-8140-E5E5A1CEF973}" presName="tx1" presStyleLbl="revTx" presStyleIdx="0" presStyleCnt="5"/>
      <dgm:spPr/>
    </dgm:pt>
    <dgm:pt modelId="{CD2B401F-B346-47DF-9B06-423FEFEB3D4A}" type="pres">
      <dgm:prSet presAssocID="{CAC19729-5B3F-4F78-8140-E5E5A1CEF973}" presName="vert1" presStyleCnt="0"/>
      <dgm:spPr/>
    </dgm:pt>
    <dgm:pt modelId="{6A0BC14D-3D0B-459F-8F5E-5DA4C94DA660}" type="pres">
      <dgm:prSet presAssocID="{755A540E-5EC3-4B00-BD4A-FDDE27240CD1}" presName="thickLine" presStyleLbl="alignNode1" presStyleIdx="1" presStyleCnt="5"/>
      <dgm:spPr/>
    </dgm:pt>
    <dgm:pt modelId="{1FA810E7-2D3A-4675-9787-26D1F8714126}" type="pres">
      <dgm:prSet presAssocID="{755A540E-5EC3-4B00-BD4A-FDDE27240CD1}" presName="horz1" presStyleCnt="0"/>
      <dgm:spPr/>
    </dgm:pt>
    <dgm:pt modelId="{E51092EB-CF13-4C02-B637-AA85C55045A9}" type="pres">
      <dgm:prSet presAssocID="{755A540E-5EC3-4B00-BD4A-FDDE27240CD1}" presName="tx1" presStyleLbl="revTx" presStyleIdx="1" presStyleCnt="5"/>
      <dgm:spPr/>
    </dgm:pt>
    <dgm:pt modelId="{EBAA6DC4-C79E-4A96-A890-8FA430BC69A0}" type="pres">
      <dgm:prSet presAssocID="{755A540E-5EC3-4B00-BD4A-FDDE27240CD1}" presName="vert1" presStyleCnt="0"/>
      <dgm:spPr/>
    </dgm:pt>
    <dgm:pt modelId="{4880D976-F446-454E-A69B-3A24A82E0928}" type="pres">
      <dgm:prSet presAssocID="{28E28158-E6FF-456F-9E8D-EB41714718A0}" presName="thickLine" presStyleLbl="alignNode1" presStyleIdx="2" presStyleCnt="5"/>
      <dgm:spPr/>
    </dgm:pt>
    <dgm:pt modelId="{15439C98-BAF0-4536-80C9-7DBF5E980E80}" type="pres">
      <dgm:prSet presAssocID="{28E28158-E6FF-456F-9E8D-EB41714718A0}" presName="horz1" presStyleCnt="0"/>
      <dgm:spPr/>
    </dgm:pt>
    <dgm:pt modelId="{6FE5CD4C-4E51-4A91-B151-FDD373EE478D}" type="pres">
      <dgm:prSet presAssocID="{28E28158-E6FF-456F-9E8D-EB41714718A0}" presName="tx1" presStyleLbl="revTx" presStyleIdx="2" presStyleCnt="5"/>
      <dgm:spPr/>
    </dgm:pt>
    <dgm:pt modelId="{8FDA2D32-0019-42C9-9067-02616A405ADB}" type="pres">
      <dgm:prSet presAssocID="{28E28158-E6FF-456F-9E8D-EB41714718A0}" presName="vert1" presStyleCnt="0"/>
      <dgm:spPr/>
    </dgm:pt>
    <dgm:pt modelId="{1827B065-7D6F-4BFF-87D0-D5FFE8C37FE1}" type="pres">
      <dgm:prSet presAssocID="{F8440BD9-5E57-4F51-B83E-BA89D08C4B7A}" presName="thickLine" presStyleLbl="alignNode1" presStyleIdx="3" presStyleCnt="5"/>
      <dgm:spPr/>
    </dgm:pt>
    <dgm:pt modelId="{C10A30E1-9A13-44CE-A2CE-B389A2169459}" type="pres">
      <dgm:prSet presAssocID="{F8440BD9-5E57-4F51-B83E-BA89D08C4B7A}" presName="horz1" presStyleCnt="0"/>
      <dgm:spPr/>
    </dgm:pt>
    <dgm:pt modelId="{B4967DB6-E155-4CC9-A6EC-ACC293C4064F}" type="pres">
      <dgm:prSet presAssocID="{F8440BD9-5E57-4F51-B83E-BA89D08C4B7A}" presName="tx1" presStyleLbl="revTx" presStyleIdx="3" presStyleCnt="5"/>
      <dgm:spPr/>
    </dgm:pt>
    <dgm:pt modelId="{9B6FF210-BD2D-47D8-8EB3-2FCD37D83421}" type="pres">
      <dgm:prSet presAssocID="{F8440BD9-5E57-4F51-B83E-BA89D08C4B7A}" presName="vert1" presStyleCnt="0"/>
      <dgm:spPr/>
    </dgm:pt>
    <dgm:pt modelId="{DCE2C927-B2FD-40FD-ADC4-38BBACFAE923}" type="pres">
      <dgm:prSet presAssocID="{DFF21388-C981-471F-8438-38C9AF102C3E}" presName="thickLine" presStyleLbl="alignNode1" presStyleIdx="4" presStyleCnt="5"/>
      <dgm:spPr/>
    </dgm:pt>
    <dgm:pt modelId="{6DCC1F9D-4396-4F27-8AB1-03B474854C10}" type="pres">
      <dgm:prSet presAssocID="{DFF21388-C981-471F-8438-38C9AF102C3E}" presName="horz1" presStyleCnt="0"/>
      <dgm:spPr/>
    </dgm:pt>
    <dgm:pt modelId="{9074C7CC-8085-4464-A791-12A83BE54FED}" type="pres">
      <dgm:prSet presAssocID="{DFF21388-C981-471F-8438-38C9AF102C3E}" presName="tx1" presStyleLbl="revTx" presStyleIdx="4" presStyleCnt="5"/>
      <dgm:spPr/>
    </dgm:pt>
    <dgm:pt modelId="{09D9B7B7-BB66-4A21-A859-DA874D4F7460}" type="pres">
      <dgm:prSet presAssocID="{DFF21388-C981-471F-8438-38C9AF102C3E}" presName="vert1" presStyleCnt="0"/>
      <dgm:spPr/>
    </dgm:pt>
  </dgm:ptLst>
  <dgm:cxnLst>
    <dgm:cxn modelId="{5544F821-F2A8-4B72-BD39-9FB981992D79}" srcId="{429E5CA5-6B6B-4810-93BD-9EA5CED6E582}" destId="{F8440BD9-5E57-4F51-B83E-BA89D08C4B7A}" srcOrd="3" destOrd="0" parTransId="{B098FC79-9AB6-4303-AC3A-A479A9D4D2AF}" sibTransId="{73E00E2A-8073-47D3-939F-9169CBB8B0FC}"/>
    <dgm:cxn modelId="{E7F52E27-7B1A-4D9B-A473-DDD74C06992F}" type="presOf" srcId="{DFF21388-C981-471F-8438-38C9AF102C3E}" destId="{9074C7CC-8085-4464-A791-12A83BE54FED}" srcOrd="0" destOrd="0" presId="urn:microsoft.com/office/officeart/2008/layout/LinedList"/>
    <dgm:cxn modelId="{E1645040-0C66-44CA-A99D-176ED99A6213}" type="presOf" srcId="{28E28158-E6FF-456F-9E8D-EB41714718A0}" destId="{6FE5CD4C-4E51-4A91-B151-FDD373EE478D}" srcOrd="0" destOrd="0" presId="urn:microsoft.com/office/officeart/2008/layout/LinedList"/>
    <dgm:cxn modelId="{00989347-E4D7-4C0D-B59A-841DC7F744C1}" type="presOf" srcId="{CAC19729-5B3F-4F78-8140-E5E5A1CEF973}" destId="{FC6F8904-F65B-4A8A-B214-16EDD9673C9A}" srcOrd="0" destOrd="0" presId="urn:microsoft.com/office/officeart/2008/layout/LinedList"/>
    <dgm:cxn modelId="{07CBF249-0E90-46C2-A916-ED6BBA42E8D5}" srcId="{429E5CA5-6B6B-4810-93BD-9EA5CED6E582}" destId="{755A540E-5EC3-4B00-BD4A-FDDE27240CD1}" srcOrd="1" destOrd="0" parTransId="{6C77721E-12FB-46B1-9CC4-6C3807CE966F}" sibTransId="{FCB7323D-882C-489C-85F3-F75A1583BAF5}"/>
    <dgm:cxn modelId="{59C62F6F-88E5-4FD1-9190-A3917F1388E9}" srcId="{429E5CA5-6B6B-4810-93BD-9EA5CED6E582}" destId="{28E28158-E6FF-456F-9E8D-EB41714718A0}" srcOrd="2" destOrd="0" parTransId="{FE274898-B4E0-4C88-865F-075AB4B699AB}" sibTransId="{D2CF061E-6654-4509-BD4D-C7913F031080}"/>
    <dgm:cxn modelId="{F9571C9F-792C-4686-ADE8-AE444531F207}" srcId="{429E5CA5-6B6B-4810-93BD-9EA5CED6E582}" destId="{CAC19729-5B3F-4F78-8140-E5E5A1CEF973}" srcOrd="0" destOrd="0" parTransId="{F194B08F-261E-4184-B22C-6F47EA43DC1A}" sibTransId="{CC5DB80B-02EE-4901-A041-74F028E50109}"/>
    <dgm:cxn modelId="{BBCDF4B1-D910-4CEA-8117-2ED16F5B89F4}" srcId="{429E5CA5-6B6B-4810-93BD-9EA5CED6E582}" destId="{DFF21388-C981-471F-8438-38C9AF102C3E}" srcOrd="4" destOrd="0" parTransId="{15704C3F-5610-4E61-8EF8-96DB238DCDF1}" sibTransId="{5ACDAE72-D807-4407-9A81-037D8B56D6FE}"/>
    <dgm:cxn modelId="{869682D8-4E25-4C34-8A83-7955A1F26ADB}" type="presOf" srcId="{429E5CA5-6B6B-4810-93BD-9EA5CED6E582}" destId="{3AE4A7A3-0D34-4167-AB3C-60BDD00B2940}" srcOrd="0" destOrd="0" presId="urn:microsoft.com/office/officeart/2008/layout/LinedList"/>
    <dgm:cxn modelId="{758409DB-597A-4C6D-91B8-C0634D3B1D4C}" type="presOf" srcId="{F8440BD9-5E57-4F51-B83E-BA89D08C4B7A}" destId="{B4967DB6-E155-4CC9-A6EC-ACC293C4064F}" srcOrd="0" destOrd="0" presId="urn:microsoft.com/office/officeart/2008/layout/LinedList"/>
    <dgm:cxn modelId="{F22F35F4-D4DE-4D54-BDED-E4B617380A66}" type="presOf" srcId="{755A540E-5EC3-4B00-BD4A-FDDE27240CD1}" destId="{E51092EB-CF13-4C02-B637-AA85C55045A9}" srcOrd="0" destOrd="0" presId="urn:microsoft.com/office/officeart/2008/layout/LinedList"/>
    <dgm:cxn modelId="{A66232ED-FF35-4466-8BCE-0EBE5E64CCF2}" type="presParOf" srcId="{3AE4A7A3-0D34-4167-AB3C-60BDD00B2940}" destId="{BBD90CC3-C6CE-4C80-9343-F883C6A0C86A}" srcOrd="0" destOrd="0" presId="urn:microsoft.com/office/officeart/2008/layout/LinedList"/>
    <dgm:cxn modelId="{F1FAC3CE-150D-409D-A848-5122FA89E74F}" type="presParOf" srcId="{3AE4A7A3-0D34-4167-AB3C-60BDD00B2940}" destId="{721B603D-871C-46BC-80E8-8533D1F4D33B}" srcOrd="1" destOrd="0" presId="urn:microsoft.com/office/officeart/2008/layout/LinedList"/>
    <dgm:cxn modelId="{EEC9B43B-E3F2-42E3-B56E-8DB8636B1278}" type="presParOf" srcId="{721B603D-871C-46BC-80E8-8533D1F4D33B}" destId="{FC6F8904-F65B-4A8A-B214-16EDD9673C9A}" srcOrd="0" destOrd="0" presId="urn:microsoft.com/office/officeart/2008/layout/LinedList"/>
    <dgm:cxn modelId="{2AA08208-B493-4402-9061-90918575BE66}" type="presParOf" srcId="{721B603D-871C-46BC-80E8-8533D1F4D33B}" destId="{CD2B401F-B346-47DF-9B06-423FEFEB3D4A}" srcOrd="1" destOrd="0" presId="urn:microsoft.com/office/officeart/2008/layout/LinedList"/>
    <dgm:cxn modelId="{F468785D-0826-46F2-B4A2-DBB818FAD192}" type="presParOf" srcId="{3AE4A7A3-0D34-4167-AB3C-60BDD00B2940}" destId="{6A0BC14D-3D0B-459F-8F5E-5DA4C94DA660}" srcOrd="2" destOrd="0" presId="urn:microsoft.com/office/officeart/2008/layout/LinedList"/>
    <dgm:cxn modelId="{B2162991-560F-4214-8DB3-55C26E3ED90E}" type="presParOf" srcId="{3AE4A7A3-0D34-4167-AB3C-60BDD00B2940}" destId="{1FA810E7-2D3A-4675-9787-26D1F8714126}" srcOrd="3" destOrd="0" presId="urn:microsoft.com/office/officeart/2008/layout/LinedList"/>
    <dgm:cxn modelId="{A7C9B69B-72EF-4AEB-9F93-0BFE147E1F41}" type="presParOf" srcId="{1FA810E7-2D3A-4675-9787-26D1F8714126}" destId="{E51092EB-CF13-4C02-B637-AA85C55045A9}" srcOrd="0" destOrd="0" presId="urn:microsoft.com/office/officeart/2008/layout/LinedList"/>
    <dgm:cxn modelId="{BFC3DDAD-F6D0-43E9-B29A-DFBC83B02B13}" type="presParOf" srcId="{1FA810E7-2D3A-4675-9787-26D1F8714126}" destId="{EBAA6DC4-C79E-4A96-A890-8FA430BC69A0}" srcOrd="1" destOrd="0" presId="urn:microsoft.com/office/officeart/2008/layout/LinedList"/>
    <dgm:cxn modelId="{804AF2CF-12E9-41A1-808F-9C570A1A93F7}" type="presParOf" srcId="{3AE4A7A3-0D34-4167-AB3C-60BDD00B2940}" destId="{4880D976-F446-454E-A69B-3A24A82E0928}" srcOrd="4" destOrd="0" presId="urn:microsoft.com/office/officeart/2008/layout/LinedList"/>
    <dgm:cxn modelId="{76107E57-3F03-4AC7-81DE-9B76A4FC605A}" type="presParOf" srcId="{3AE4A7A3-0D34-4167-AB3C-60BDD00B2940}" destId="{15439C98-BAF0-4536-80C9-7DBF5E980E80}" srcOrd="5" destOrd="0" presId="urn:microsoft.com/office/officeart/2008/layout/LinedList"/>
    <dgm:cxn modelId="{36E35695-859E-42F8-9692-D85EDC683DC2}" type="presParOf" srcId="{15439C98-BAF0-4536-80C9-7DBF5E980E80}" destId="{6FE5CD4C-4E51-4A91-B151-FDD373EE478D}" srcOrd="0" destOrd="0" presId="urn:microsoft.com/office/officeart/2008/layout/LinedList"/>
    <dgm:cxn modelId="{9EE22AD0-957C-4D14-BC55-F06B2BE3B38F}" type="presParOf" srcId="{15439C98-BAF0-4536-80C9-7DBF5E980E80}" destId="{8FDA2D32-0019-42C9-9067-02616A405ADB}" srcOrd="1" destOrd="0" presId="urn:microsoft.com/office/officeart/2008/layout/LinedList"/>
    <dgm:cxn modelId="{50A58B91-566A-4EAB-8E23-11487CBB2259}" type="presParOf" srcId="{3AE4A7A3-0D34-4167-AB3C-60BDD00B2940}" destId="{1827B065-7D6F-4BFF-87D0-D5FFE8C37FE1}" srcOrd="6" destOrd="0" presId="urn:microsoft.com/office/officeart/2008/layout/LinedList"/>
    <dgm:cxn modelId="{1D6CEBAF-BD51-4D56-98A1-28062BF207D4}" type="presParOf" srcId="{3AE4A7A3-0D34-4167-AB3C-60BDD00B2940}" destId="{C10A30E1-9A13-44CE-A2CE-B389A2169459}" srcOrd="7" destOrd="0" presId="urn:microsoft.com/office/officeart/2008/layout/LinedList"/>
    <dgm:cxn modelId="{05DD901D-C2D0-48E6-892C-9EA8E7E33FA5}" type="presParOf" srcId="{C10A30E1-9A13-44CE-A2CE-B389A2169459}" destId="{B4967DB6-E155-4CC9-A6EC-ACC293C4064F}" srcOrd="0" destOrd="0" presId="urn:microsoft.com/office/officeart/2008/layout/LinedList"/>
    <dgm:cxn modelId="{58AE0C1B-9051-4B5A-8110-8C2065E27D47}" type="presParOf" srcId="{C10A30E1-9A13-44CE-A2CE-B389A2169459}" destId="{9B6FF210-BD2D-47D8-8EB3-2FCD37D83421}" srcOrd="1" destOrd="0" presId="urn:microsoft.com/office/officeart/2008/layout/LinedList"/>
    <dgm:cxn modelId="{CBE87AF4-49FE-4B5D-B10F-E5E6A0C7FC65}" type="presParOf" srcId="{3AE4A7A3-0D34-4167-AB3C-60BDD00B2940}" destId="{DCE2C927-B2FD-40FD-ADC4-38BBACFAE923}" srcOrd="8" destOrd="0" presId="urn:microsoft.com/office/officeart/2008/layout/LinedList"/>
    <dgm:cxn modelId="{1A4042C5-78B9-42C9-9C80-6B83BF1FD07D}" type="presParOf" srcId="{3AE4A7A3-0D34-4167-AB3C-60BDD00B2940}" destId="{6DCC1F9D-4396-4F27-8AB1-03B474854C10}" srcOrd="9" destOrd="0" presId="urn:microsoft.com/office/officeart/2008/layout/LinedList"/>
    <dgm:cxn modelId="{9080D0A6-D534-4E38-987A-04723D7C92E3}" type="presParOf" srcId="{6DCC1F9D-4396-4F27-8AB1-03B474854C10}" destId="{9074C7CC-8085-4464-A791-12A83BE54FED}" srcOrd="0" destOrd="0" presId="urn:microsoft.com/office/officeart/2008/layout/LinedList"/>
    <dgm:cxn modelId="{6A6F0D73-DEAD-4D14-A4A5-2E1A08F76A9D}" type="presParOf" srcId="{6DCC1F9D-4396-4F27-8AB1-03B474854C10}" destId="{09D9B7B7-BB66-4A21-A859-DA874D4F746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C66597-0CCF-438B-A520-407071A0241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1307EF00-B738-4AD7-A0E1-E907DAF4B222}">
      <dgm:prSet phldrT="[Text]" custT="1"/>
      <dgm:spPr/>
      <dgm:t>
        <a:bodyPr/>
        <a:lstStyle/>
        <a:p>
          <a:r>
            <a:rPr lang="en-GB" sz="1400" dirty="0"/>
            <a:t>Supported almost 18,000 jobs, and generated almost £1 billion of economic activity</a:t>
          </a:r>
        </a:p>
      </dgm:t>
    </dgm:pt>
    <dgm:pt modelId="{E7A4FCC7-7074-41A7-83EB-33130D72B233}" type="parTrans" cxnId="{ADC3C87B-9A93-4D58-94A1-CD260AE5EC5B}">
      <dgm:prSet/>
      <dgm:spPr/>
      <dgm:t>
        <a:bodyPr/>
        <a:lstStyle/>
        <a:p>
          <a:endParaRPr lang="en-GB" sz="1600"/>
        </a:p>
      </dgm:t>
    </dgm:pt>
    <dgm:pt modelId="{2E25DD2C-F15F-4627-A04A-E1D39E9CCFF1}" type="sibTrans" cxnId="{ADC3C87B-9A93-4D58-94A1-CD260AE5EC5B}">
      <dgm:prSet/>
      <dgm:spPr/>
      <dgm:t>
        <a:bodyPr/>
        <a:lstStyle/>
        <a:p>
          <a:endParaRPr lang="en-GB" sz="1600"/>
        </a:p>
      </dgm:t>
    </dgm:pt>
    <dgm:pt modelId="{66DE690D-4E28-464D-A389-120750943513}">
      <dgm:prSet phldrT="[Text]" custT="1"/>
      <dgm:spPr/>
      <dgm:t>
        <a:bodyPr/>
        <a:lstStyle/>
        <a:p>
          <a:r>
            <a:rPr lang="en-GB" sz="1400" dirty="0"/>
            <a:t>Generated £69 million in tax revenue and £6.5 million in council tax </a:t>
          </a:r>
        </a:p>
      </dgm:t>
    </dgm:pt>
    <dgm:pt modelId="{F59D1546-A44B-4ED4-A4F0-FEE313B00E8A}" type="parTrans" cxnId="{67176728-D282-44D5-BBB4-CEFE9B365D7B}">
      <dgm:prSet/>
      <dgm:spPr/>
      <dgm:t>
        <a:bodyPr/>
        <a:lstStyle/>
        <a:p>
          <a:endParaRPr lang="en-GB" sz="1600"/>
        </a:p>
      </dgm:t>
    </dgm:pt>
    <dgm:pt modelId="{6E34C7BC-E3C2-4816-A183-FC1991DC2AE3}" type="sibTrans" cxnId="{67176728-D282-44D5-BBB4-CEFE9B365D7B}">
      <dgm:prSet/>
      <dgm:spPr/>
      <dgm:t>
        <a:bodyPr/>
        <a:lstStyle/>
        <a:p>
          <a:endParaRPr lang="en-GB" sz="1600"/>
        </a:p>
      </dgm:t>
    </dgm:pt>
    <dgm:pt modelId="{F6B5BF91-D96D-4D93-AFC9-B1BFA029BC28}">
      <dgm:prSet phldrT="[Text]" custT="1"/>
      <dgm:spPr/>
      <dgm:t>
        <a:bodyPr/>
        <a:lstStyle/>
        <a:p>
          <a:r>
            <a:rPr lang="en-GB" sz="1400" dirty="0"/>
            <a:t>Led to investments of £161m in affordable housing, £1.7m in open spaces and £4.7m in new and improved schools </a:t>
          </a:r>
        </a:p>
      </dgm:t>
    </dgm:pt>
    <dgm:pt modelId="{55530488-D8E7-411C-8720-C074AEFDCB8A}" type="parTrans" cxnId="{15C70BFE-2D65-43CD-A33E-29B10717D160}">
      <dgm:prSet/>
      <dgm:spPr/>
      <dgm:t>
        <a:bodyPr/>
        <a:lstStyle/>
        <a:p>
          <a:endParaRPr lang="en-GB" sz="1600"/>
        </a:p>
      </dgm:t>
    </dgm:pt>
    <dgm:pt modelId="{69E5A3E4-38F9-46DA-AF3A-E3726E8CBC55}" type="sibTrans" cxnId="{15C70BFE-2D65-43CD-A33E-29B10717D160}">
      <dgm:prSet/>
      <dgm:spPr/>
      <dgm:t>
        <a:bodyPr/>
        <a:lstStyle/>
        <a:p>
          <a:endParaRPr lang="en-GB" sz="1600"/>
        </a:p>
      </dgm:t>
    </dgm:pt>
    <dgm:pt modelId="{E8CF381E-4028-4668-B817-D989C0BF1E45}">
      <dgm:prSet custT="1"/>
      <dgm:spPr/>
      <dgm:t>
        <a:bodyPr/>
        <a:lstStyle/>
        <a:p>
          <a:r>
            <a:rPr lang="en-GB" sz="1400" dirty="0"/>
            <a:t>Enabled £152m of spending in local shops </a:t>
          </a:r>
        </a:p>
      </dgm:t>
    </dgm:pt>
    <dgm:pt modelId="{65AE8033-DAC7-469C-942E-E6E1DD97E662}" type="parTrans" cxnId="{E0123BB9-7C8D-4828-9B4F-D62072F79A9B}">
      <dgm:prSet/>
      <dgm:spPr/>
      <dgm:t>
        <a:bodyPr/>
        <a:lstStyle/>
        <a:p>
          <a:endParaRPr lang="en-GB" sz="1600"/>
        </a:p>
      </dgm:t>
    </dgm:pt>
    <dgm:pt modelId="{7251F4AE-8311-4722-9337-9888D929F048}" type="sibTrans" cxnId="{E0123BB9-7C8D-4828-9B4F-D62072F79A9B}">
      <dgm:prSet/>
      <dgm:spPr/>
      <dgm:t>
        <a:bodyPr/>
        <a:lstStyle/>
        <a:p>
          <a:endParaRPr lang="en-GB" sz="1600"/>
        </a:p>
      </dgm:t>
    </dgm:pt>
    <dgm:pt modelId="{19648235-251E-4DB6-B5A0-CBD7E9413F8C}">
      <dgm:prSet phldrT="[Text]" custT="1"/>
      <dgm:spPr/>
      <dgm:t>
        <a:bodyPr/>
        <a:lstStyle/>
        <a:p>
          <a:r>
            <a:rPr lang="en-GB" sz="1400" dirty="0"/>
            <a:t>Enabled a £302m spend on industry suppliers </a:t>
          </a:r>
        </a:p>
      </dgm:t>
    </dgm:pt>
    <dgm:pt modelId="{F6FAF2EE-43BC-4ABF-95A3-DA47D1654A34}" type="parTrans" cxnId="{8BFFC4B4-E6A9-46DA-B880-C9DBD5504847}">
      <dgm:prSet/>
      <dgm:spPr/>
      <dgm:t>
        <a:bodyPr/>
        <a:lstStyle/>
        <a:p>
          <a:endParaRPr lang="en-GB" sz="1600"/>
        </a:p>
      </dgm:t>
    </dgm:pt>
    <dgm:pt modelId="{5A0954EB-B3A3-49EF-9E1B-0888903BEA3D}" type="sibTrans" cxnId="{8BFFC4B4-E6A9-46DA-B880-C9DBD5504847}">
      <dgm:prSet/>
      <dgm:spPr/>
      <dgm:t>
        <a:bodyPr/>
        <a:lstStyle/>
        <a:p>
          <a:endParaRPr lang="en-GB" sz="1600"/>
        </a:p>
      </dgm:t>
    </dgm:pt>
    <dgm:pt modelId="{FB0C2FA5-B0D3-41CB-9ABC-FF78C436C669}" type="pres">
      <dgm:prSet presAssocID="{A6C66597-0CCF-438B-A520-407071A0241C}" presName="Name0" presStyleCnt="0">
        <dgm:presLayoutVars>
          <dgm:chMax val="7"/>
          <dgm:chPref val="7"/>
          <dgm:dir/>
        </dgm:presLayoutVars>
      </dgm:prSet>
      <dgm:spPr/>
    </dgm:pt>
    <dgm:pt modelId="{80CCAA51-0043-4DC1-A5B8-3FA0A87A4BD2}" type="pres">
      <dgm:prSet presAssocID="{A6C66597-0CCF-438B-A520-407071A0241C}" presName="Name1" presStyleCnt="0"/>
      <dgm:spPr/>
    </dgm:pt>
    <dgm:pt modelId="{DE845BCF-CB49-4DA7-A081-9ED178362488}" type="pres">
      <dgm:prSet presAssocID="{A6C66597-0CCF-438B-A520-407071A0241C}" presName="cycle" presStyleCnt="0"/>
      <dgm:spPr/>
    </dgm:pt>
    <dgm:pt modelId="{78CC2AC8-3202-4E88-8363-0C2B2EC8E923}" type="pres">
      <dgm:prSet presAssocID="{A6C66597-0CCF-438B-A520-407071A0241C}" presName="srcNode" presStyleLbl="node1" presStyleIdx="0" presStyleCnt="5"/>
      <dgm:spPr/>
    </dgm:pt>
    <dgm:pt modelId="{F18A23B2-4553-4AB0-BD9B-39D386EE4BB5}" type="pres">
      <dgm:prSet presAssocID="{A6C66597-0CCF-438B-A520-407071A0241C}" presName="conn" presStyleLbl="parChTrans1D2" presStyleIdx="0" presStyleCnt="1"/>
      <dgm:spPr/>
    </dgm:pt>
    <dgm:pt modelId="{87D562F0-C3C5-4C92-8338-66824B0A15F3}" type="pres">
      <dgm:prSet presAssocID="{A6C66597-0CCF-438B-A520-407071A0241C}" presName="extraNode" presStyleLbl="node1" presStyleIdx="0" presStyleCnt="5"/>
      <dgm:spPr/>
    </dgm:pt>
    <dgm:pt modelId="{F08D8C1E-386A-4C1C-8290-B14B689E6D6B}" type="pres">
      <dgm:prSet presAssocID="{A6C66597-0CCF-438B-A520-407071A0241C}" presName="dstNode" presStyleLbl="node1" presStyleIdx="0" presStyleCnt="5"/>
      <dgm:spPr/>
    </dgm:pt>
    <dgm:pt modelId="{AFEE1AD1-0E16-4E8B-B46A-02EEAA0698B3}" type="pres">
      <dgm:prSet presAssocID="{1307EF00-B738-4AD7-A0E1-E907DAF4B222}" presName="text_1" presStyleLbl="node1" presStyleIdx="0" presStyleCnt="5">
        <dgm:presLayoutVars>
          <dgm:bulletEnabled val="1"/>
        </dgm:presLayoutVars>
      </dgm:prSet>
      <dgm:spPr/>
    </dgm:pt>
    <dgm:pt modelId="{CA8AB84A-17EE-4CCB-9ECD-2B0686F48B4E}" type="pres">
      <dgm:prSet presAssocID="{1307EF00-B738-4AD7-A0E1-E907DAF4B222}" presName="accent_1" presStyleCnt="0"/>
      <dgm:spPr/>
    </dgm:pt>
    <dgm:pt modelId="{2DABE4A7-F609-4026-97E0-57B6366646FC}" type="pres">
      <dgm:prSet presAssocID="{1307EF00-B738-4AD7-A0E1-E907DAF4B222}" presName="accentRepeatNode" presStyleLbl="solidFgAcc1" presStyleIdx="0" presStyleCnt="5"/>
      <dgm:spPr/>
    </dgm:pt>
    <dgm:pt modelId="{24F7AB09-2D58-4EE2-80E7-3931D2404C65}" type="pres">
      <dgm:prSet presAssocID="{66DE690D-4E28-464D-A389-120750943513}" presName="text_2" presStyleLbl="node1" presStyleIdx="1" presStyleCnt="5">
        <dgm:presLayoutVars>
          <dgm:bulletEnabled val="1"/>
        </dgm:presLayoutVars>
      </dgm:prSet>
      <dgm:spPr/>
    </dgm:pt>
    <dgm:pt modelId="{0C2128C8-A8DD-4222-84D6-5AF83573AFA2}" type="pres">
      <dgm:prSet presAssocID="{66DE690D-4E28-464D-A389-120750943513}" presName="accent_2" presStyleCnt="0"/>
      <dgm:spPr/>
    </dgm:pt>
    <dgm:pt modelId="{0C3E0648-6424-4DD7-8ACE-DD56F9A2E32A}" type="pres">
      <dgm:prSet presAssocID="{66DE690D-4E28-464D-A389-120750943513}" presName="accentRepeatNode" presStyleLbl="solidFgAcc1" presStyleIdx="1" presStyleCnt="5"/>
      <dgm:spPr/>
    </dgm:pt>
    <dgm:pt modelId="{63D2A51B-C826-48A6-84E9-0CABB7940339}" type="pres">
      <dgm:prSet presAssocID="{E8CF381E-4028-4668-B817-D989C0BF1E45}" presName="text_3" presStyleLbl="node1" presStyleIdx="2" presStyleCnt="5">
        <dgm:presLayoutVars>
          <dgm:bulletEnabled val="1"/>
        </dgm:presLayoutVars>
      </dgm:prSet>
      <dgm:spPr/>
    </dgm:pt>
    <dgm:pt modelId="{5D66D4D9-10F4-4AE8-8C2B-F36AAD445CAE}" type="pres">
      <dgm:prSet presAssocID="{E8CF381E-4028-4668-B817-D989C0BF1E45}" presName="accent_3" presStyleCnt="0"/>
      <dgm:spPr/>
    </dgm:pt>
    <dgm:pt modelId="{1DBDF50F-7A1C-49CA-AED9-717E56BDCBBF}" type="pres">
      <dgm:prSet presAssocID="{E8CF381E-4028-4668-B817-D989C0BF1E45}" presName="accentRepeatNode" presStyleLbl="solidFgAcc1" presStyleIdx="2" presStyleCnt="5"/>
      <dgm:spPr/>
    </dgm:pt>
    <dgm:pt modelId="{2BC44FE4-B4CB-4FB4-94A4-269D5989834A}" type="pres">
      <dgm:prSet presAssocID="{F6B5BF91-D96D-4D93-AFC9-B1BFA029BC28}" presName="text_4" presStyleLbl="node1" presStyleIdx="3" presStyleCnt="5">
        <dgm:presLayoutVars>
          <dgm:bulletEnabled val="1"/>
        </dgm:presLayoutVars>
      </dgm:prSet>
      <dgm:spPr/>
    </dgm:pt>
    <dgm:pt modelId="{0680EFFA-DE0A-4722-AF35-CB3C1BA52CB9}" type="pres">
      <dgm:prSet presAssocID="{F6B5BF91-D96D-4D93-AFC9-B1BFA029BC28}" presName="accent_4" presStyleCnt="0"/>
      <dgm:spPr/>
    </dgm:pt>
    <dgm:pt modelId="{5518348E-E228-4199-A6F5-019AB67C6C69}" type="pres">
      <dgm:prSet presAssocID="{F6B5BF91-D96D-4D93-AFC9-B1BFA029BC28}" presName="accentRepeatNode" presStyleLbl="solidFgAcc1" presStyleIdx="3" presStyleCnt="5"/>
      <dgm:spPr/>
    </dgm:pt>
    <dgm:pt modelId="{3303E05E-09D3-4A82-847E-7B06056DF234}" type="pres">
      <dgm:prSet presAssocID="{19648235-251E-4DB6-B5A0-CBD7E9413F8C}" presName="text_5" presStyleLbl="node1" presStyleIdx="4" presStyleCnt="5">
        <dgm:presLayoutVars>
          <dgm:bulletEnabled val="1"/>
        </dgm:presLayoutVars>
      </dgm:prSet>
      <dgm:spPr/>
    </dgm:pt>
    <dgm:pt modelId="{F524A84B-FF6E-4C10-8521-E2A743689C57}" type="pres">
      <dgm:prSet presAssocID="{19648235-251E-4DB6-B5A0-CBD7E9413F8C}" presName="accent_5" presStyleCnt="0"/>
      <dgm:spPr/>
    </dgm:pt>
    <dgm:pt modelId="{B97FAFC2-E016-496D-9EF1-75DBC78CED5A}" type="pres">
      <dgm:prSet presAssocID="{19648235-251E-4DB6-B5A0-CBD7E9413F8C}" presName="accentRepeatNode" presStyleLbl="solidFgAcc1" presStyleIdx="4" presStyleCnt="5"/>
      <dgm:spPr/>
    </dgm:pt>
  </dgm:ptLst>
  <dgm:cxnLst>
    <dgm:cxn modelId="{67176728-D282-44D5-BBB4-CEFE9B365D7B}" srcId="{A6C66597-0CCF-438B-A520-407071A0241C}" destId="{66DE690D-4E28-464D-A389-120750943513}" srcOrd="1" destOrd="0" parTransId="{F59D1546-A44B-4ED4-A4F0-FEE313B00E8A}" sibTransId="{6E34C7BC-E3C2-4816-A183-FC1991DC2AE3}"/>
    <dgm:cxn modelId="{A03F4A2A-F9E6-43D2-905C-214FFB2F0168}" type="presOf" srcId="{1307EF00-B738-4AD7-A0E1-E907DAF4B222}" destId="{AFEE1AD1-0E16-4E8B-B46A-02EEAA0698B3}" srcOrd="0" destOrd="0" presId="urn:microsoft.com/office/officeart/2008/layout/VerticalCurvedList"/>
    <dgm:cxn modelId="{7C6D073D-61B0-4379-B4C3-28ADBF16869C}" type="presOf" srcId="{F6B5BF91-D96D-4D93-AFC9-B1BFA029BC28}" destId="{2BC44FE4-B4CB-4FB4-94A4-269D5989834A}" srcOrd="0" destOrd="0" presId="urn:microsoft.com/office/officeart/2008/layout/VerticalCurvedList"/>
    <dgm:cxn modelId="{E576236B-966E-4849-A6D7-DFA5995E1D34}" type="presOf" srcId="{19648235-251E-4DB6-B5A0-CBD7E9413F8C}" destId="{3303E05E-09D3-4A82-847E-7B06056DF234}" srcOrd="0" destOrd="0" presId="urn:microsoft.com/office/officeart/2008/layout/VerticalCurvedList"/>
    <dgm:cxn modelId="{ADC3C87B-9A93-4D58-94A1-CD260AE5EC5B}" srcId="{A6C66597-0CCF-438B-A520-407071A0241C}" destId="{1307EF00-B738-4AD7-A0E1-E907DAF4B222}" srcOrd="0" destOrd="0" parTransId="{E7A4FCC7-7074-41A7-83EB-33130D72B233}" sibTransId="{2E25DD2C-F15F-4627-A04A-E1D39E9CCFF1}"/>
    <dgm:cxn modelId="{EC90B49E-D247-4659-BFA4-9E074851C5AC}" type="presOf" srcId="{66DE690D-4E28-464D-A389-120750943513}" destId="{24F7AB09-2D58-4EE2-80E7-3931D2404C65}" srcOrd="0" destOrd="0" presId="urn:microsoft.com/office/officeart/2008/layout/VerticalCurvedList"/>
    <dgm:cxn modelId="{03E4CDB3-81D2-4226-B5B2-0DA94F717F26}" type="presOf" srcId="{2E25DD2C-F15F-4627-A04A-E1D39E9CCFF1}" destId="{F18A23B2-4553-4AB0-BD9B-39D386EE4BB5}" srcOrd="0" destOrd="0" presId="urn:microsoft.com/office/officeart/2008/layout/VerticalCurvedList"/>
    <dgm:cxn modelId="{8BFFC4B4-E6A9-46DA-B880-C9DBD5504847}" srcId="{A6C66597-0CCF-438B-A520-407071A0241C}" destId="{19648235-251E-4DB6-B5A0-CBD7E9413F8C}" srcOrd="4" destOrd="0" parTransId="{F6FAF2EE-43BC-4ABF-95A3-DA47D1654A34}" sibTransId="{5A0954EB-B3A3-49EF-9E1B-0888903BEA3D}"/>
    <dgm:cxn modelId="{E0123BB9-7C8D-4828-9B4F-D62072F79A9B}" srcId="{A6C66597-0CCF-438B-A520-407071A0241C}" destId="{E8CF381E-4028-4668-B817-D989C0BF1E45}" srcOrd="2" destOrd="0" parTransId="{65AE8033-DAC7-469C-942E-E6E1DD97E662}" sibTransId="{7251F4AE-8311-4722-9337-9888D929F048}"/>
    <dgm:cxn modelId="{530150C1-5774-4A08-8620-D63CFF85A82B}" type="presOf" srcId="{A6C66597-0CCF-438B-A520-407071A0241C}" destId="{FB0C2FA5-B0D3-41CB-9ABC-FF78C436C669}" srcOrd="0" destOrd="0" presId="urn:microsoft.com/office/officeart/2008/layout/VerticalCurvedList"/>
    <dgm:cxn modelId="{808B45FA-1319-42C2-94E0-14DE8E5DA58B}" type="presOf" srcId="{E8CF381E-4028-4668-B817-D989C0BF1E45}" destId="{63D2A51B-C826-48A6-84E9-0CABB7940339}" srcOrd="0" destOrd="0" presId="urn:microsoft.com/office/officeart/2008/layout/VerticalCurvedList"/>
    <dgm:cxn modelId="{15C70BFE-2D65-43CD-A33E-29B10717D160}" srcId="{A6C66597-0CCF-438B-A520-407071A0241C}" destId="{F6B5BF91-D96D-4D93-AFC9-B1BFA029BC28}" srcOrd="3" destOrd="0" parTransId="{55530488-D8E7-411C-8720-C074AEFDCB8A}" sibTransId="{69E5A3E4-38F9-46DA-AF3A-E3726E8CBC55}"/>
    <dgm:cxn modelId="{2AB34B3C-CFAF-412C-B7B2-36FBED79AB05}" type="presParOf" srcId="{FB0C2FA5-B0D3-41CB-9ABC-FF78C436C669}" destId="{80CCAA51-0043-4DC1-A5B8-3FA0A87A4BD2}" srcOrd="0" destOrd="0" presId="urn:microsoft.com/office/officeart/2008/layout/VerticalCurvedList"/>
    <dgm:cxn modelId="{AAE4E7F0-C9F5-4960-B843-5B0EF346D8A2}" type="presParOf" srcId="{80CCAA51-0043-4DC1-A5B8-3FA0A87A4BD2}" destId="{DE845BCF-CB49-4DA7-A081-9ED178362488}" srcOrd="0" destOrd="0" presId="urn:microsoft.com/office/officeart/2008/layout/VerticalCurvedList"/>
    <dgm:cxn modelId="{A6516162-7C97-44D7-BCC9-00C65C40C98C}" type="presParOf" srcId="{DE845BCF-CB49-4DA7-A081-9ED178362488}" destId="{78CC2AC8-3202-4E88-8363-0C2B2EC8E923}" srcOrd="0" destOrd="0" presId="urn:microsoft.com/office/officeart/2008/layout/VerticalCurvedList"/>
    <dgm:cxn modelId="{147525F6-6BE5-4B5D-B714-83A715B5D1CC}" type="presParOf" srcId="{DE845BCF-CB49-4DA7-A081-9ED178362488}" destId="{F18A23B2-4553-4AB0-BD9B-39D386EE4BB5}" srcOrd="1" destOrd="0" presId="urn:microsoft.com/office/officeart/2008/layout/VerticalCurvedList"/>
    <dgm:cxn modelId="{4B7DEF81-1B84-4EB0-A9F4-9D8999B2D941}" type="presParOf" srcId="{DE845BCF-CB49-4DA7-A081-9ED178362488}" destId="{87D562F0-C3C5-4C92-8338-66824B0A15F3}" srcOrd="2" destOrd="0" presId="urn:microsoft.com/office/officeart/2008/layout/VerticalCurvedList"/>
    <dgm:cxn modelId="{D3FEB461-8292-4626-8944-CE18E86F4764}" type="presParOf" srcId="{DE845BCF-CB49-4DA7-A081-9ED178362488}" destId="{F08D8C1E-386A-4C1C-8290-B14B689E6D6B}" srcOrd="3" destOrd="0" presId="urn:microsoft.com/office/officeart/2008/layout/VerticalCurvedList"/>
    <dgm:cxn modelId="{3F7E4B6E-5B51-4A9C-8388-72B7A0980CFF}" type="presParOf" srcId="{80CCAA51-0043-4DC1-A5B8-3FA0A87A4BD2}" destId="{AFEE1AD1-0E16-4E8B-B46A-02EEAA0698B3}" srcOrd="1" destOrd="0" presId="urn:microsoft.com/office/officeart/2008/layout/VerticalCurvedList"/>
    <dgm:cxn modelId="{D6E3E2CB-9AAB-4FA5-B536-CD6821F0F2CA}" type="presParOf" srcId="{80CCAA51-0043-4DC1-A5B8-3FA0A87A4BD2}" destId="{CA8AB84A-17EE-4CCB-9ECD-2B0686F48B4E}" srcOrd="2" destOrd="0" presId="urn:microsoft.com/office/officeart/2008/layout/VerticalCurvedList"/>
    <dgm:cxn modelId="{9248205B-5012-47F6-B383-630E0F738903}" type="presParOf" srcId="{CA8AB84A-17EE-4CCB-9ECD-2B0686F48B4E}" destId="{2DABE4A7-F609-4026-97E0-57B6366646FC}" srcOrd="0" destOrd="0" presId="urn:microsoft.com/office/officeart/2008/layout/VerticalCurvedList"/>
    <dgm:cxn modelId="{F08D1297-4F9D-4131-821C-7DD681F29264}" type="presParOf" srcId="{80CCAA51-0043-4DC1-A5B8-3FA0A87A4BD2}" destId="{24F7AB09-2D58-4EE2-80E7-3931D2404C65}" srcOrd="3" destOrd="0" presId="urn:microsoft.com/office/officeart/2008/layout/VerticalCurvedList"/>
    <dgm:cxn modelId="{36CA4A8D-729A-468A-A835-95C39C53D8BD}" type="presParOf" srcId="{80CCAA51-0043-4DC1-A5B8-3FA0A87A4BD2}" destId="{0C2128C8-A8DD-4222-84D6-5AF83573AFA2}" srcOrd="4" destOrd="0" presId="urn:microsoft.com/office/officeart/2008/layout/VerticalCurvedList"/>
    <dgm:cxn modelId="{AD649EE8-E574-4865-84FE-804A9F113537}" type="presParOf" srcId="{0C2128C8-A8DD-4222-84D6-5AF83573AFA2}" destId="{0C3E0648-6424-4DD7-8ACE-DD56F9A2E32A}" srcOrd="0" destOrd="0" presId="urn:microsoft.com/office/officeart/2008/layout/VerticalCurvedList"/>
    <dgm:cxn modelId="{01229749-CDE3-4FE6-A6EB-6C08068732D8}" type="presParOf" srcId="{80CCAA51-0043-4DC1-A5B8-3FA0A87A4BD2}" destId="{63D2A51B-C826-48A6-84E9-0CABB7940339}" srcOrd="5" destOrd="0" presId="urn:microsoft.com/office/officeart/2008/layout/VerticalCurvedList"/>
    <dgm:cxn modelId="{B42E5677-B6D2-49E8-8072-BAD2D01B67AB}" type="presParOf" srcId="{80CCAA51-0043-4DC1-A5B8-3FA0A87A4BD2}" destId="{5D66D4D9-10F4-4AE8-8C2B-F36AAD445CAE}" srcOrd="6" destOrd="0" presId="urn:microsoft.com/office/officeart/2008/layout/VerticalCurvedList"/>
    <dgm:cxn modelId="{A3D42F9A-B76D-4E08-AC8D-27731BB932DE}" type="presParOf" srcId="{5D66D4D9-10F4-4AE8-8C2B-F36AAD445CAE}" destId="{1DBDF50F-7A1C-49CA-AED9-717E56BDCBBF}" srcOrd="0" destOrd="0" presId="urn:microsoft.com/office/officeart/2008/layout/VerticalCurvedList"/>
    <dgm:cxn modelId="{83DE1930-A5E9-4C04-BA52-CC3D3F6DA8DD}" type="presParOf" srcId="{80CCAA51-0043-4DC1-A5B8-3FA0A87A4BD2}" destId="{2BC44FE4-B4CB-4FB4-94A4-269D5989834A}" srcOrd="7" destOrd="0" presId="urn:microsoft.com/office/officeart/2008/layout/VerticalCurvedList"/>
    <dgm:cxn modelId="{F5F1EB44-5F0F-45BF-A5EB-0C0B9BF76B6E}" type="presParOf" srcId="{80CCAA51-0043-4DC1-A5B8-3FA0A87A4BD2}" destId="{0680EFFA-DE0A-4722-AF35-CB3C1BA52CB9}" srcOrd="8" destOrd="0" presId="urn:microsoft.com/office/officeart/2008/layout/VerticalCurvedList"/>
    <dgm:cxn modelId="{2FD7E08F-8E82-4EFC-8C8C-1ABCE813EE20}" type="presParOf" srcId="{0680EFFA-DE0A-4722-AF35-CB3C1BA52CB9}" destId="{5518348E-E228-4199-A6F5-019AB67C6C69}" srcOrd="0" destOrd="0" presId="urn:microsoft.com/office/officeart/2008/layout/VerticalCurvedList"/>
    <dgm:cxn modelId="{67C4DEAA-C5C8-4543-8725-1C64E44B6B10}" type="presParOf" srcId="{80CCAA51-0043-4DC1-A5B8-3FA0A87A4BD2}" destId="{3303E05E-09D3-4A82-847E-7B06056DF234}" srcOrd="9" destOrd="0" presId="urn:microsoft.com/office/officeart/2008/layout/VerticalCurvedList"/>
    <dgm:cxn modelId="{D6B4AD5E-DDF7-4E9D-8157-5E04B9D8E3F4}" type="presParOf" srcId="{80CCAA51-0043-4DC1-A5B8-3FA0A87A4BD2}" destId="{F524A84B-FF6E-4C10-8521-E2A743689C57}" srcOrd="10" destOrd="0" presId="urn:microsoft.com/office/officeart/2008/layout/VerticalCurvedList"/>
    <dgm:cxn modelId="{A7FEEA81-3274-4B9C-86C3-AACF828839F7}" type="presParOf" srcId="{F524A84B-FF6E-4C10-8521-E2A743689C57}" destId="{B97FAFC2-E016-496D-9EF1-75DBC78CED5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9E5CA5-6B6B-4810-93BD-9EA5CED6E582}" type="doc">
      <dgm:prSet loTypeId="urn:microsoft.com/office/officeart/2008/layout/LinedList" loCatId="list" qsTypeId="urn:microsoft.com/office/officeart/2005/8/quickstyle/simple1" qsCatId="simple" csTypeId="urn:microsoft.com/office/officeart/2005/8/colors/accent1_3" csCatId="accent1" phldr="1"/>
      <dgm:spPr/>
      <dgm:t>
        <a:bodyPr/>
        <a:lstStyle/>
        <a:p>
          <a:endParaRPr lang="en-GB"/>
        </a:p>
      </dgm:t>
    </dgm:pt>
    <dgm:pt modelId="{4B0E572A-A2A7-4DD8-BD20-134050BB2FAC}">
      <dgm:prSet custT="1"/>
      <dgm:spPr/>
      <dgm:t>
        <a:bodyPr/>
        <a:lstStyle/>
        <a:p>
          <a:pPr rtl="0"/>
          <a:r>
            <a:rPr lang="en-GB" sz="1100" b="1" dirty="0"/>
            <a:t>HBF’s recent Housing the Nation report explores public perceptions of the country’s chronic shortage of homes. It shows that:</a:t>
          </a:r>
        </a:p>
      </dgm:t>
    </dgm:pt>
    <dgm:pt modelId="{29AE3CD1-54F1-41C8-94A7-44B98F4A8ED7}" type="parTrans" cxnId="{303959EC-286D-4622-9199-39FCDDD0FDCF}">
      <dgm:prSet/>
      <dgm:spPr/>
      <dgm:t>
        <a:bodyPr/>
        <a:lstStyle/>
        <a:p>
          <a:endParaRPr lang="en-GB"/>
        </a:p>
      </dgm:t>
    </dgm:pt>
    <dgm:pt modelId="{614018CF-9649-4AB2-A3E7-1283DC710997}" type="sibTrans" cxnId="{303959EC-286D-4622-9199-39FCDDD0FDCF}">
      <dgm:prSet/>
      <dgm:spPr/>
      <dgm:t>
        <a:bodyPr/>
        <a:lstStyle/>
        <a:p>
          <a:endParaRPr lang="en-GB"/>
        </a:p>
      </dgm:t>
    </dgm:pt>
    <dgm:pt modelId="{4D917861-D5B9-4434-9281-A97A5CCBEF98}">
      <dgm:prSet custT="1"/>
      <dgm:spPr/>
      <dgm:t>
        <a:bodyPr/>
        <a:lstStyle/>
        <a:p>
          <a:pPr>
            <a:buFont typeface="Symbol" panose="05050102010706020507" pitchFamily="18" charset="2"/>
            <a:buChar char=""/>
          </a:pPr>
          <a:r>
            <a:rPr lang="en-GB" sz="1100" dirty="0">
              <a:effectLst/>
              <a:latin typeface="+mn-lt"/>
              <a:ea typeface="Times New Roman" panose="02020603050405020304" pitchFamily="18" charset="0"/>
              <a:cs typeface="Times New Roman" panose="02020603050405020304" pitchFamily="18" charset="0"/>
            </a:rPr>
            <a:t>75% of the Welsh public believe the Government is responsible for fixing the country’s shortage of homes.</a:t>
          </a:r>
          <a:endParaRPr lang="en-GB" sz="1100" b="1" dirty="0">
            <a:latin typeface="+mn-lt"/>
          </a:endParaRPr>
        </a:p>
      </dgm:t>
    </dgm:pt>
    <dgm:pt modelId="{860AE7C2-D860-4514-835B-0049A9B6B06C}" type="parTrans" cxnId="{5D8BF2E1-00B7-4622-A8A7-559610C3B56A}">
      <dgm:prSet/>
      <dgm:spPr/>
      <dgm:t>
        <a:bodyPr/>
        <a:lstStyle/>
        <a:p>
          <a:endParaRPr lang="en-GB"/>
        </a:p>
      </dgm:t>
    </dgm:pt>
    <dgm:pt modelId="{04454AF2-2406-497A-8C40-D66F5ED75078}" type="sibTrans" cxnId="{5D8BF2E1-00B7-4622-A8A7-559610C3B56A}">
      <dgm:prSet/>
      <dgm:spPr/>
      <dgm:t>
        <a:bodyPr/>
        <a:lstStyle/>
        <a:p>
          <a:endParaRPr lang="en-GB"/>
        </a:p>
      </dgm:t>
    </dgm:pt>
    <dgm:pt modelId="{A35B25D2-442B-421E-8C62-DD8746A88A39}">
      <dgm:prSet custT="1"/>
      <dgm:spPr/>
      <dgm:t>
        <a:bodyPr/>
        <a:lstStyle/>
        <a:p>
          <a:pPr rtl="0"/>
          <a:r>
            <a:rPr lang="en-GB" sz="1100" dirty="0">
              <a:effectLst/>
              <a:latin typeface="+mn-lt"/>
              <a:ea typeface="Times New Roman" panose="02020603050405020304" pitchFamily="18" charset="0"/>
              <a:cs typeface="Times New Roman" panose="02020603050405020304" pitchFamily="18" charset="0"/>
            </a:rPr>
            <a:t>79% of respondents agree there is a housing crisis.</a:t>
          </a:r>
        </a:p>
      </dgm:t>
    </dgm:pt>
    <dgm:pt modelId="{06C0587B-C8EF-4213-B581-2FF6DDB890E8}" type="parTrans" cxnId="{777B8C8E-C0AE-4320-8C4B-75BFE694C0AF}">
      <dgm:prSet/>
      <dgm:spPr/>
      <dgm:t>
        <a:bodyPr/>
        <a:lstStyle/>
        <a:p>
          <a:endParaRPr lang="en-GB"/>
        </a:p>
      </dgm:t>
    </dgm:pt>
    <dgm:pt modelId="{C1E91F60-A45B-4B82-A697-146941C11DBF}" type="sibTrans" cxnId="{777B8C8E-C0AE-4320-8C4B-75BFE694C0AF}">
      <dgm:prSet/>
      <dgm:spPr/>
      <dgm:t>
        <a:bodyPr/>
        <a:lstStyle/>
        <a:p>
          <a:endParaRPr lang="en-GB"/>
        </a:p>
      </dgm:t>
    </dgm:pt>
    <dgm:pt modelId="{561A4B25-5693-48E4-A546-DCC58BD46E30}">
      <dgm:prSet custT="1"/>
      <dgm:spPr/>
      <dgm:t>
        <a:bodyPr/>
        <a:lstStyle/>
        <a:p>
          <a:pPr rtl="0"/>
          <a:r>
            <a:rPr lang="en-GB" sz="1100" dirty="0">
              <a:effectLst/>
              <a:latin typeface="+mn-lt"/>
              <a:ea typeface="Times New Roman" panose="02020603050405020304" pitchFamily="18" charset="0"/>
              <a:cs typeface="Times New Roman" panose="02020603050405020304" pitchFamily="18" charset="0"/>
            </a:rPr>
            <a:t>95% of respondents are supportive or not averse to new homes being built in their local area.</a:t>
          </a:r>
        </a:p>
      </dgm:t>
    </dgm:pt>
    <dgm:pt modelId="{D18B7239-DEE5-433F-9232-1F18CCED2808}" type="parTrans" cxnId="{29F5E825-F118-471D-829A-36DFDA8DDFB7}">
      <dgm:prSet/>
      <dgm:spPr/>
      <dgm:t>
        <a:bodyPr/>
        <a:lstStyle/>
        <a:p>
          <a:endParaRPr lang="en-GB"/>
        </a:p>
      </dgm:t>
    </dgm:pt>
    <dgm:pt modelId="{5089E5CB-E1E2-4314-9814-4D38DA70B148}" type="sibTrans" cxnId="{29F5E825-F118-471D-829A-36DFDA8DDFB7}">
      <dgm:prSet/>
      <dgm:spPr/>
      <dgm:t>
        <a:bodyPr/>
        <a:lstStyle/>
        <a:p>
          <a:endParaRPr lang="en-GB"/>
        </a:p>
      </dgm:t>
    </dgm:pt>
    <dgm:pt modelId="{C2296238-6B39-4574-B8E7-CC21C538EDF5}">
      <dgm:prSet custT="1"/>
      <dgm:spPr/>
      <dgm:t>
        <a:bodyPr/>
        <a:lstStyle/>
        <a:p>
          <a:pPr rtl="0"/>
          <a:r>
            <a:rPr lang="en-GB" sz="1100" dirty="0">
              <a:effectLst/>
              <a:latin typeface="+mn-lt"/>
              <a:ea typeface="Times New Roman" panose="02020603050405020304" pitchFamily="18" charset="0"/>
              <a:cs typeface="Times New Roman" panose="02020603050405020304" pitchFamily="18" charset="0"/>
            </a:rPr>
            <a:t>Welsh respondents were more likely than respondents from any other part of the UK to say housing will determine their vote at the next election.</a:t>
          </a:r>
        </a:p>
      </dgm:t>
    </dgm:pt>
    <dgm:pt modelId="{6B63DF66-8437-4E73-9255-3F04EDBD8F37}" type="parTrans" cxnId="{E2D5BAAE-0EDF-4F38-876F-EB852ED603C1}">
      <dgm:prSet/>
      <dgm:spPr/>
      <dgm:t>
        <a:bodyPr/>
        <a:lstStyle/>
        <a:p>
          <a:endParaRPr lang="en-GB"/>
        </a:p>
      </dgm:t>
    </dgm:pt>
    <dgm:pt modelId="{6E43D0A5-9551-4AAE-A0F1-9D59A4805B77}" type="sibTrans" cxnId="{E2D5BAAE-0EDF-4F38-876F-EB852ED603C1}">
      <dgm:prSet/>
      <dgm:spPr/>
      <dgm:t>
        <a:bodyPr/>
        <a:lstStyle/>
        <a:p>
          <a:endParaRPr lang="en-GB"/>
        </a:p>
      </dgm:t>
    </dgm:pt>
    <dgm:pt modelId="{0D01ECCD-7636-49FA-A156-83AEBE6FB07C}">
      <dgm:prSet custT="1"/>
      <dgm:spPr/>
      <dgm:t>
        <a:bodyPr/>
        <a:lstStyle/>
        <a:p>
          <a:pPr rtl="0"/>
          <a:r>
            <a:rPr lang="en-GB" sz="1100" dirty="0">
              <a:effectLst/>
              <a:latin typeface="+mn-lt"/>
              <a:ea typeface="Times New Roman" panose="02020603050405020304" pitchFamily="18" charset="0"/>
              <a:cs typeface="Times New Roman" panose="02020603050405020304" pitchFamily="18" charset="0"/>
            </a:rPr>
            <a:t>76% agree building more homes is vital to tackling the nation’s housing shortage.</a:t>
          </a:r>
        </a:p>
      </dgm:t>
    </dgm:pt>
    <dgm:pt modelId="{3781CADC-FC38-45ED-A597-07689FD3C753}" type="parTrans" cxnId="{F7807B7E-6486-4AE2-8A16-B77C3C2FA8D4}">
      <dgm:prSet/>
      <dgm:spPr/>
      <dgm:t>
        <a:bodyPr/>
        <a:lstStyle/>
        <a:p>
          <a:endParaRPr lang="en-GB"/>
        </a:p>
      </dgm:t>
    </dgm:pt>
    <dgm:pt modelId="{5B90CDF9-3DC8-4010-90AC-ABA4D3D6BFE4}" type="sibTrans" cxnId="{F7807B7E-6486-4AE2-8A16-B77C3C2FA8D4}">
      <dgm:prSet/>
      <dgm:spPr/>
      <dgm:t>
        <a:bodyPr/>
        <a:lstStyle/>
        <a:p>
          <a:endParaRPr lang="en-GB"/>
        </a:p>
      </dgm:t>
    </dgm:pt>
    <dgm:pt modelId="{3AE4A7A3-0D34-4167-AB3C-60BDD00B2940}" type="pres">
      <dgm:prSet presAssocID="{429E5CA5-6B6B-4810-93BD-9EA5CED6E582}" presName="vert0" presStyleCnt="0">
        <dgm:presLayoutVars>
          <dgm:dir/>
          <dgm:animOne val="branch"/>
          <dgm:animLvl val="lvl"/>
        </dgm:presLayoutVars>
      </dgm:prSet>
      <dgm:spPr/>
    </dgm:pt>
    <dgm:pt modelId="{AF173BD9-7442-417F-B135-9C4C9417BBDF}" type="pres">
      <dgm:prSet presAssocID="{4B0E572A-A2A7-4DD8-BD20-134050BB2FAC}" presName="thickLine" presStyleLbl="alignNode1" presStyleIdx="0" presStyleCnt="6"/>
      <dgm:spPr/>
    </dgm:pt>
    <dgm:pt modelId="{FF0061E3-9F11-4C1A-880D-139A15B37B78}" type="pres">
      <dgm:prSet presAssocID="{4B0E572A-A2A7-4DD8-BD20-134050BB2FAC}" presName="horz1" presStyleCnt="0"/>
      <dgm:spPr/>
    </dgm:pt>
    <dgm:pt modelId="{E984FBDB-8269-4417-8ED9-249EC2815C71}" type="pres">
      <dgm:prSet presAssocID="{4B0E572A-A2A7-4DD8-BD20-134050BB2FAC}" presName="tx1" presStyleLbl="revTx" presStyleIdx="0" presStyleCnt="6"/>
      <dgm:spPr/>
    </dgm:pt>
    <dgm:pt modelId="{66A2D4C6-7C93-4204-93B1-CBA57B9C750C}" type="pres">
      <dgm:prSet presAssocID="{4B0E572A-A2A7-4DD8-BD20-134050BB2FAC}" presName="vert1" presStyleCnt="0"/>
      <dgm:spPr/>
    </dgm:pt>
    <dgm:pt modelId="{09A06D76-DE75-4C3C-9482-6F344C900333}" type="pres">
      <dgm:prSet presAssocID="{4D917861-D5B9-4434-9281-A97A5CCBEF98}" presName="thickLine" presStyleLbl="alignNode1" presStyleIdx="1" presStyleCnt="6"/>
      <dgm:spPr/>
    </dgm:pt>
    <dgm:pt modelId="{6A9B4545-9532-43AE-9E09-88DBFB31E265}" type="pres">
      <dgm:prSet presAssocID="{4D917861-D5B9-4434-9281-A97A5CCBEF98}" presName="horz1" presStyleCnt="0"/>
      <dgm:spPr/>
    </dgm:pt>
    <dgm:pt modelId="{76782257-B036-4175-B85E-B3754DD93CDC}" type="pres">
      <dgm:prSet presAssocID="{4D917861-D5B9-4434-9281-A97A5CCBEF98}" presName="tx1" presStyleLbl="revTx" presStyleIdx="1" presStyleCnt="6"/>
      <dgm:spPr/>
    </dgm:pt>
    <dgm:pt modelId="{23DA1A72-6528-4FA2-B8A6-F95BD2EF767C}" type="pres">
      <dgm:prSet presAssocID="{4D917861-D5B9-4434-9281-A97A5CCBEF98}" presName="vert1" presStyleCnt="0"/>
      <dgm:spPr/>
    </dgm:pt>
    <dgm:pt modelId="{F95880E7-EEDD-44DD-AFB5-6D1C9ED24829}" type="pres">
      <dgm:prSet presAssocID="{A35B25D2-442B-421E-8C62-DD8746A88A39}" presName="thickLine" presStyleLbl="alignNode1" presStyleIdx="2" presStyleCnt="6"/>
      <dgm:spPr/>
    </dgm:pt>
    <dgm:pt modelId="{24CD220A-EB4A-4EF3-8253-7CF30BA64B0F}" type="pres">
      <dgm:prSet presAssocID="{A35B25D2-442B-421E-8C62-DD8746A88A39}" presName="horz1" presStyleCnt="0"/>
      <dgm:spPr/>
    </dgm:pt>
    <dgm:pt modelId="{74FE0198-4AC9-424D-8B13-00D90CF878D4}" type="pres">
      <dgm:prSet presAssocID="{A35B25D2-442B-421E-8C62-DD8746A88A39}" presName="tx1" presStyleLbl="revTx" presStyleIdx="2" presStyleCnt="6"/>
      <dgm:spPr/>
    </dgm:pt>
    <dgm:pt modelId="{CCA9481F-EDF8-433A-8163-B09F15A5B604}" type="pres">
      <dgm:prSet presAssocID="{A35B25D2-442B-421E-8C62-DD8746A88A39}" presName="vert1" presStyleCnt="0"/>
      <dgm:spPr/>
    </dgm:pt>
    <dgm:pt modelId="{06E64EB7-5249-4A04-B796-707080809EA1}" type="pres">
      <dgm:prSet presAssocID="{561A4B25-5693-48E4-A546-DCC58BD46E30}" presName="thickLine" presStyleLbl="alignNode1" presStyleIdx="3" presStyleCnt="6"/>
      <dgm:spPr/>
    </dgm:pt>
    <dgm:pt modelId="{F330727C-3D67-4A7C-8E1C-22A4BC532214}" type="pres">
      <dgm:prSet presAssocID="{561A4B25-5693-48E4-A546-DCC58BD46E30}" presName="horz1" presStyleCnt="0"/>
      <dgm:spPr/>
    </dgm:pt>
    <dgm:pt modelId="{80B29185-DB93-4A5C-AC2D-2986F39A7971}" type="pres">
      <dgm:prSet presAssocID="{561A4B25-5693-48E4-A546-DCC58BD46E30}" presName="tx1" presStyleLbl="revTx" presStyleIdx="3" presStyleCnt="6"/>
      <dgm:spPr/>
    </dgm:pt>
    <dgm:pt modelId="{4A61D113-7ED4-4870-96F2-07B0C71C3337}" type="pres">
      <dgm:prSet presAssocID="{561A4B25-5693-48E4-A546-DCC58BD46E30}" presName="vert1" presStyleCnt="0"/>
      <dgm:spPr/>
    </dgm:pt>
    <dgm:pt modelId="{275D0ABB-B79B-46E9-A231-962F8A2BCDF6}" type="pres">
      <dgm:prSet presAssocID="{C2296238-6B39-4574-B8E7-CC21C538EDF5}" presName="thickLine" presStyleLbl="alignNode1" presStyleIdx="4" presStyleCnt="6"/>
      <dgm:spPr/>
    </dgm:pt>
    <dgm:pt modelId="{E7534489-3681-44DE-8B03-A334B171505F}" type="pres">
      <dgm:prSet presAssocID="{C2296238-6B39-4574-B8E7-CC21C538EDF5}" presName="horz1" presStyleCnt="0"/>
      <dgm:spPr/>
    </dgm:pt>
    <dgm:pt modelId="{F5FED8D4-4E99-4B7A-B224-96A91416C792}" type="pres">
      <dgm:prSet presAssocID="{C2296238-6B39-4574-B8E7-CC21C538EDF5}" presName="tx1" presStyleLbl="revTx" presStyleIdx="4" presStyleCnt="6"/>
      <dgm:spPr/>
    </dgm:pt>
    <dgm:pt modelId="{580AC882-AFF3-437B-887C-3D4724025CCE}" type="pres">
      <dgm:prSet presAssocID="{C2296238-6B39-4574-B8E7-CC21C538EDF5}" presName="vert1" presStyleCnt="0"/>
      <dgm:spPr/>
    </dgm:pt>
    <dgm:pt modelId="{D6E288DA-66DE-4E83-8D29-FE1E1893D4EF}" type="pres">
      <dgm:prSet presAssocID="{0D01ECCD-7636-49FA-A156-83AEBE6FB07C}" presName="thickLine" presStyleLbl="alignNode1" presStyleIdx="5" presStyleCnt="6"/>
      <dgm:spPr/>
    </dgm:pt>
    <dgm:pt modelId="{3E03E462-F308-4944-BC68-2F01F1F444E2}" type="pres">
      <dgm:prSet presAssocID="{0D01ECCD-7636-49FA-A156-83AEBE6FB07C}" presName="horz1" presStyleCnt="0"/>
      <dgm:spPr/>
    </dgm:pt>
    <dgm:pt modelId="{1F637A2F-C6EB-4C12-870C-DA23BED067DB}" type="pres">
      <dgm:prSet presAssocID="{0D01ECCD-7636-49FA-A156-83AEBE6FB07C}" presName="tx1" presStyleLbl="revTx" presStyleIdx="5" presStyleCnt="6"/>
      <dgm:spPr/>
    </dgm:pt>
    <dgm:pt modelId="{089B5FF4-16B0-4D75-AD4B-57239283E93D}" type="pres">
      <dgm:prSet presAssocID="{0D01ECCD-7636-49FA-A156-83AEBE6FB07C}" presName="vert1" presStyleCnt="0"/>
      <dgm:spPr/>
    </dgm:pt>
  </dgm:ptLst>
  <dgm:cxnLst>
    <dgm:cxn modelId="{29F5E825-F118-471D-829A-36DFDA8DDFB7}" srcId="{429E5CA5-6B6B-4810-93BD-9EA5CED6E582}" destId="{561A4B25-5693-48E4-A546-DCC58BD46E30}" srcOrd="3" destOrd="0" parTransId="{D18B7239-DEE5-433F-9232-1F18CCED2808}" sibTransId="{5089E5CB-E1E2-4314-9814-4D38DA70B148}"/>
    <dgm:cxn modelId="{58AFCC3B-A16D-43F1-A122-2B2F65655A57}" type="presOf" srcId="{C2296238-6B39-4574-B8E7-CC21C538EDF5}" destId="{F5FED8D4-4E99-4B7A-B224-96A91416C792}" srcOrd="0" destOrd="0" presId="urn:microsoft.com/office/officeart/2008/layout/LinedList"/>
    <dgm:cxn modelId="{D01D595B-45EF-4547-A853-E788B1111D05}" type="presOf" srcId="{561A4B25-5693-48E4-A546-DCC58BD46E30}" destId="{80B29185-DB93-4A5C-AC2D-2986F39A7971}" srcOrd="0" destOrd="0" presId="urn:microsoft.com/office/officeart/2008/layout/LinedList"/>
    <dgm:cxn modelId="{41E6984B-EE7E-4821-9019-1D542F9B682F}" type="presOf" srcId="{4D917861-D5B9-4434-9281-A97A5CCBEF98}" destId="{76782257-B036-4175-B85E-B3754DD93CDC}" srcOrd="0" destOrd="0" presId="urn:microsoft.com/office/officeart/2008/layout/LinedList"/>
    <dgm:cxn modelId="{05CF364E-524A-4B35-BE68-FDEE48105263}" type="presOf" srcId="{A35B25D2-442B-421E-8C62-DD8746A88A39}" destId="{74FE0198-4AC9-424D-8B13-00D90CF878D4}" srcOrd="0" destOrd="0" presId="urn:microsoft.com/office/officeart/2008/layout/LinedList"/>
    <dgm:cxn modelId="{F7807B7E-6486-4AE2-8A16-B77C3C2FA8D4}" srcId="{429E5CA5-6B6B-4810-93BD-9EA5CED6E582}" destId="{0D01ECCD-7636-49FA-A156-83AEBE6FB07C}" srcOrd="5" destOrd="0" parTransId="{3781CADC-FC38-45ED-A597-07689FD3C753}" sibTransId="{5B90CDF9-3DC8-4010-90AC-ABA4D3D6BFE4}"/>
    <dgm:cxn modelId="{777B8C8E-C0AE-4320-8C4B-75BFE694C0AF}" srcId="{429E5CA5-6B6B-4810-93BD-9EA5CED6E582}" destId="{A35B25D2-442B-421E-8C62-DD8746A88A39}" srcOrd="2" destOrd="0" parTransId="{06C0587B-C8EF-4213-B581-2FF6DDB890E8}" sibTransId="{C1E91F60-A45B-4B82-A697-146941C11DBF}"/>
    <dgm:cxn modelId="{E2D5BAAE-0EDF-4F38-876F-EB852ED603C1}" srcId="{429E5CA5-6B6B-4810-93BD-9EA5CED6E582}" destId="{C2296238-6B39-4574-B8E7-CC21C538EDF5}" srcOrd="4" destOrd="0" parTransId="{6B63DF66-8437-4E73-9255-3F04EDBD8F37}" sibTransId="{6E43D0A5-9551-4AAE-A0F1-9D59A4805B77}"/>
    <dgm:cxn modelId="{AE628ED3-4209-44BE-A18E-69A55F3D0C02}" type="presOf" srcId="{0D01ECCD-7636-49FA-A156-83AEBE6FB07C}" destId="{1F637A2F-C6EB-4C12-870C-DA23BED067DB}" srcOrd="0" destOrd="0" presId="urn:microsoft.com/office/officeart/2008/layout/LinedList"/>
    <dgm:cxn modelId="{7F2C6ED6-4567-466C-AD1E-35075D559512}" type="presOf" srcId="{4B0E572A-A2A7-4DD8-BD20-134050BB2FAC}" destId="{E984FBDB-8269-4417-8ED9-249EC2815C71}" srcOrd="0" destOrd="0" presId="urn:microsoft.com/office/officeart/2008/layout/LinedList"/>
    <dgm:cxn modelId="{869682D8-4E25-4C34-8A83-7955A1F26ADB}" type="presOf" srcId="{429E5CA5-6B6B-4810-93BD-9EA5CED6E582}" destId="{3AE4A7A3-0D34-4167-AB3C-60BDD00B2940}" srcOrd="0" destOrd="0" presId="urn:microsoft.com/office/officeart/2008/layout/LinedList"/>
    <dgm:cxn modelId="{5D8BF2E1-00B7-4622-A8A7-559610C3B56A}" srcId="{429E5CA5-6B6B-4810-93BD-9EA5CED6E582}" destId="{4D917861-D5B9-4434-9281-A97A5CCBEF98}" srcOrd="1" destOrd="0" parTransId="{860AE7C2-D860-4514-835B-0049A9B6B06C}" sibTransId="{04454AF2-2406-497A-8C40-D66F5ED75078}"/>
    <dgm:cxn modelId="{303959EC-286D-4622-9199-39FCDDD0FDCF}" srcId="{429E5CA5-6B6B-4810-93BD-9EA5CED6E582}" destId="{4B0E572A-A2A7-4DD8-BD20-134050BB2FAC}" srcOrd="0" destOrd="0" parTransId="{29AE3CD1-54F1-41C8-94A7-44B98F4A8ED7}" sibTransId="{614018CF-9649-4AB2-A3E7-1283DC710997}"/>
    <dgm:cxn modelId="{DB6F6124-D6D6-4E2B-A7B5-F2A0AF08E655}" type="presParOf" srcId="{3AE4A7A3-0D34-4167-AB3C-60BDD00B2940}" destId="{AF173BD9-7442-417F-B135-9C4C9417BBDF}" srcOrd="0" destOrd="0" presId="urn:microsoft.com/office/officeart/2008/layout/LinedList"/>
    <dgm:cxn modelId="{4AE8F233-56A0-4EBF-8417-0EDFE650598E}" type="presParOf" srcId="{3AE4A7A3-0D34-4167-AB3C-60BDD00B2940}" destId="{FF0061E3-9F11-4C1A-880D-139A15B37B78}" srcOrd="1" destOrd="0" presId="urn:microsoft.com/office/officeart/2008/layout/LinedList"/>
    <dgm:cxn modelId="{A37E3631-5A0D-4F18-A4AF-934A2EEBDD6D}" type="presParOf" srcId="{FF0061E3-9F11-4C1A-880D-139A15B37B78}" destId="{E984FBDB-8269-4417-8ED9-249EC2815C71}" srcOrd="0" destOrd="0" presId="urn:microsoft.com/office/officeart/2008/layout/LinedList"/>
    <dgm:cxn modelId="{7CDD5B40-AF61-49C0-ADBA-902E9E339B85}" type="presParOf" srcId="{FF0061E3-9F11-4C1A-880D-139A15B37B78}" destId="{66A2D4C6-7C93-4204-93B1-CBA57B9C750C}" srcOrd="1" destOrd="0" presId="urn:microsoft.com/office/officeart/2008/layout/LinedList"/>
    <dgm:cxn modelId="{107BAC80-DD06-4A17-8597-560FE0754069}" type="presParOf" srcId="{3AE4A7A3-0D34-4167-AB3C-60BDD00B2940}" destId="{09A06D76-DE75-4C3C-9482-6F344C900333}" srcOrd="2" destOrd="0" presId="urn:microsoft.com/office/officeart/2008/layout/LinedList"/>
    <dgm:cxn modelId="{AD521D23-6E8A-4BFA-ACDF-B236625622EE}" type="presParOf" srcId="{3AE4A7A3-0D34-4167-AB3C-60BDD00B2940}" destId="{6A9B4545-9532-43AE-9E09-88DBFB31E265}" srcOrd="3" destOrd="0" presId="urn:microsoft.com/office/officeart/2008/layout/LinedList"/>
    <dgm:cxn modelId="{E20D15A3-956D-400D-B36B-61A745631AFD}" type="presParOf" srcId="{6A9B4545-9532-43AE-9E09-88DBFB31E265}" destId="{76782257-B036-4175-B85E-B3754DD93CDC}" srcOrd="0" destOrd="0" presId="urn:microsoft.com/office/officeart/2008/layout/LinedList"/>
    <dgm:cxn modelId="{6EFD7D8A-D603-484F-A162-015B34AFAEA7}" type="presParOf" srcId="{6A9B4545-9532-43AE-9E09-88DBFB31E265}" destId="{23DA1A72-6528-4FA2-B8A6-F95BD2EF767C}" srcOrd="1" destOrd="0" presId="urn:microsoft.com/office/officeart/2008/layout/LinedList"/>
    <dgm:cxn modelId="{4BDC7C6D-7B3C-44B4-ADF7-0E5EFA4E8839}" type="presParOf" srcId="{3AE4A7A3-0D34-4167-AB3C-60BDD00B2940}" destId="{F95880E7-EEDD-44DD-AFB5-6D1C9ED24829}" srcOrd="4" destOrd="0" presId="urn:microsoft.com/office/officeart/2008/layout/LinedList"/>
    <dgm:cxn modelId="{60D12119-B66C-47FF-AF18-5AA7BE1CD9FD}" type="presParOf" srcId="{3AE4A7A3-0D34-4167-AB3C-60BDD00B2940}" destId="{24CD220A-EB4A-4EF3-8253-7CF30BA64B0F}" srcOrd="5" destOrd="0" presId="urn:microsoft.com/office/officeart/2008/layout/LinedList"/>
    <dgm:cxn modelId="{26F023C0-90FD-4DFF-97C7-040C8834C12D}" type="presParOf" srcId="{24CD220A-EB4A-4EF3-8253-7CF30BA64B0F}" destId="{74FE0198-4AC9-424D-8B13-00D90CF878D4}" srcOrd="0" destOrd="0" presId="urn:microsoft.com/office/officeart/2008/layout/LinedList"/>
    <dgm:cxn modelId="{532B281C-F065-45E3-A3A5-C0B43C01FAF4}" type="presParOf" srcId="{24CD220A-EB4A-4EF3-8253-7CF30BA64B0F}" destId="{CCA9481F-EDF8-433A-8163-B09F15A5B604}" srcOrd="1" destOrd="0" presId="urn:microsoft.com/office/officeart/2008/layout/LinedList"/>
    <dgm:cxn modelId="{220BAB17-86D2-40B8-9B23-CEA6601825C1}" type="presParOf" srcId="{3AE4A7A3-0D34-4167-AB3C-60BDD00B2940}" destId="{06E64EB7-5249-4A04-B796-707080809EA1}" srcOrd="6" destOrd="0" presId="urn:microsoft.com/office/officeart/2008/layout/LinedList"/>
    <dgm:cxn modelId="{DB541B50-0D68-480E-99C9-57A6CD39EE71}" type="presParOf" srcId="{3AE4A7A3-0D34-4167-AB3C-60BDD00B2940}" destId="{F330727C-3D67-4A7C-8E1C-22A4BC532214}" srcOrd="7" destOrd="0" presId="urn:microsoft.com/office/officeart/2008/layout/LinedList"/>
    <dgm:cxn modelId="{BEDD78EF-5696-4E42-A205-040E8B60AD73}" type="presParOf" srcId="{F330727C-3D67-4A7C-8E1C-22A4BC532214}" destId="{80B29185-DB93-4A5C-AC2D-2986F39A7971}" srcOrd="0" destOrd="0" presId="urn:microsoft.com/office/officeart/2008/layout/LinedList"/>
    <dgm:cxn modelId="{F5710EB5-118E-4E46-9D47-6CE6E540E3CC}" type="presParOf" srcId="{F330727C-3D67-4A7C-8E1C-22A4BC532214}" destId="{4A61D113-7ED4-4870-96F2-07B0C71C3337}" srcOrd="1" destOrd="0" presId="urn:microsoft.com/office/officeart/2008/layout/LinedList"/>
    <dgm:cxn modelId="{F6061716-D14F-4AAB-9370-76EF4000AE72}" type="presParOf" srcId="{3AE4A7A3-0D34-4167-AB3C-60BDD00B2940}" destId="{275D0ABB-B79B-46E9-A231-962F8A2BCDF6}" srcOrd="8" destOrd="0" presId="urn:microsoft.com/office/officeart/2008/layout/LinedList"/>
    <dgm:cxn modelId="{2C352383-EA51-4348-BBBB-7E9BA7FC7792}" type="presParOf" srcId="{3AE4A7A3-0D34-4167-AB3C-60BDD00B2940}" destId="{E7534489-3681-44DE-8B03-A334B171505F}" srcOrd="9" destOrd="0" presId="urn:microsoft.com/office/officeart/2008/layout/LinedList"/>
    <dgm:cxn modelId="{4D201BD5-FA4A-4235-B2FA-0F943CF20DA0}" type="presParOf" srcId="{E7534489-3681-44DE-8B03-A334B171505F}" destId="{F5FED8D4-4E99-4B7A-B224-96A91416C792}" srcOrd="0" destOrd="0" presId="urn:microsoft.com/office/officeart/2008/layout/LinedList"/>
    <dgm:cxn modelId="{22CA4B61-B46A-43AF-B04A-14CD7D75DAD8}" type="presParOf" srcId="{E7534489-3681-44DE-8B03-A334B171505F}" destId="{580AC882-AFF3-437B-887C-3D4724025CCE}" srcOrd="1" destOrd="0" presId="urn:microsoft.com/office/officeart/2008/layout/LinedList"/>
    <dgm:cxn modelId="{4F1A9BAA-2EF5-44F5-B6ED-7B5765F37ECA}" type="presParOf" srcId="{3AE4A7A3-0D34-4167-AB3C-60BDD00B2940}" destId="{D6E288DA-66DE-4E83-8D29-FE1E1893D4EF}" srcOrd="10" destOrd="0" presId="urn:microsoft.com/office/officeart/2008/layout/LinedList"/>
    <dgm:cxn modelId="{E938EF8D-A891-4D3C-99D2-11E029B07FAD}" type="presParOf" srcId="{3AE4A7A3-0D34-4167-AB3C-60BDD00B2940}" destId="{3E03E462-F308-4944-BC68-2F01F1F444E2}" srcOrd="11" destOrd="0" presId="urn:microsoft.com/office/officeart/2008/layout/LinedList"/>
    <dgm:cxn modelId="{AE0D527E-AE33-4C70-8ED2-BFB1859253FF}" type="presParOf" srcId="{3E03E462-F308-4944-BC68-2F01F1F444E2}" destId="{1F637A2F-C6EB-4C12-870C-DA23BED067DB}" srcOrd="0" destOrd="0" presId="urn:microsoft.com/office/officeart/2008/layout/LinedList"/>
    <dgm:cxn modelId="{6C4E35D9-E2A5-4827-BFA9-EFFEF2BB405E}" type="presParOf" srcId="{3E03E462-F308-4944-BC68-2F01F1F444E2}" destId="{089B5FF4-16B0-4D75-AD4B-57239283E93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4AD330-078D-417F-ACE6-1285F18D97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151E9E7A-96CB-4796-9D6A-E033ACA84457}">
      <dgm:prSet phldrT="[Text]"/>
      <dgm:spPr/>
      <dgm:t>
        <a:bodyPr/>
        <a:lstStyle/>
        <a:p>
          <a:r>
            <a:rPr lang="en-GB" b="1" dirty="0"/>
            <a:t>11. BUILD QUALITY AND CUSTOMER SATISFACTION</a:t>
          </a:r>
        </a:p>
      </dgm:t>
    </dgm:pt>
    <dgm:pt modelId="{83F25D26-F97E-4280-A008-3295CA8D6866}" type="parTrans" cxnId="{6218C800-D677-487E-A014-D47652B1E84A}">
      <dgm:prSet/>
      <dgm:spPr/>
      <dgm:t>
        <a:bodyPr/>
        <a:lstStyle/>
        <a:p>
          <a:endParaRPr lang="en-GB"/>
        </a:p>
      </dgm:t>
    </dgm:pt>
    <dgm:pt modelId="{C14548EF-4529-46AB-B209-FA15EFB7EF6D}" type="sibTrans" cxnId="{6218C800-D677-487E-A014-D47652B1E84A}">
      <dgm:prSet/>
      <dgm:spPr/>
      <dgm:t>
        <a:bodyPr/>
        <a:lstStyle/>
        <a:p>
          <a:endParaRPr lang="en-GB"/>
        </a:p>
      </dgm:t>
    </dgm:pt>
    <dgm:pt modelId="{0B682006-D0FA-453F-A480-73F93D18708E}">
      <dgm:prSet phldrT="[Text]"/>
      <dgm:spPr/>
      <dgm:t>
        <a:bodyPr/>
        <a:lstStyle/>
        <a:p>
          <a:r>
            <a:rPr lang="en-GB" b="1" dirty="0"/>
            <a:t>12. SME HOME BUILDERS</a:t>
          </a:r>
        </a:p>
      </dgm:t>
    </dgm:pt>
    <dgm:pt modelId="{0E8F08D4-C9B9-49C7-A8B7-DFCD4A73BAC0}" type="parTrans" cxnId="{A9ADDE25-5377-48D4-BF80-5EAF0A6328E6}">
      <dgm:prSet/>
      <dgm:spPr/>
      <dgm:t>
        <a:bodyPr/>
        <a:lstStyle/>
        <a:p>
          <a:endParaRPr lang="en-GB"/>
        </a:p>
      </dgm:t>
    </dgm:pt>
    <dgm:pt modelId="{EFF1BE01-0390-4817-A1BC-1B19D8900402}" type="sibTrans" cxnId="{A9ADDE25-5377-48D4-BF80-5EAF0A6328E6}">
      <dgm:prSet/>
      <dgm:spPr/>
      <dgm:t>
        <a:bodyPr/>
        <a:lstStyle/>
        <a:p>
          <a:endParaRPr lang="en-GB"/>
        </a:p>
      </dgm:t>
    </dgm:pt>
    <dgm:pt modelId="{13843B4C-5D8B-4813-999A-D310C363944D}">
      <dgm:prSet phldrT="[Text]"/>
      <dgm:spPr/>
      <dgm:t>
        <a:bodyPr/>
        <a:lstStyle/>
        <a:p>
          <a:pPr>
            <a:buFont typeface="Symbol" panose="05050102010706020507" pitchFamily="18" charset="2"/>
            <a:buChar char=""/>
          </a:pPr>
          <a:r>
            <a:rPr lang="en-GB" dirty="0">
              <a:effectLst/>
              <a:latin typeface="+mn-lt"/>
              <a:ea typeface="Times New Roman" panose="02020603050405020304" pitchFamily="18" charset="0"/>
              <a:cs typeface="Times New Roman" panose="02020603050405020304" pitchFamily="18" charset="0"/>
            </a:rPr>
            <a:t>100% of respondents in Wales cited delays in securing planning permission or discharging conditions as a major barrier to growth.</a:t>
          </a:r>
          <a:endParaRPr lang="en-GB" dirty="0">
            <a:latin typeface="+mn-lt"/>
          </a:endParaRPr>
        </a:p>
      </dgm:t>
    </dgm:pt>
    <dgm:pt modelId="{BDFE91D3-F5B0-431D-9FB8-F5265AE871BD}" type="parTrans" cxnId="{E91AD0A4-23DC-4E63-AC30-578D1C919051}">
      <dgm:prSet/>
      <dgm:spPr/>
      <dgm:t>
        <a:bodyPr/>
        <a:lstStyle/>
        <a:p>
          <a:endParaRPr lang="en-GB"/>
        </a:p>
      </dgm:t>
    </dgm:pt>
    <dgm:pt modelId="{A4B68220-A7B2-4198-B423-D3C413FFBD8D}" type="sibTrans" cxnId="{E91AD0A4-23DC-4E63-AC30-578D1C919051}">
      <dgm:prSet/>
      <dgm:spPr/>
      <dgm:t>
        <a:bodyPr/>
        <a:lstStyle/>
        <a:p>
          <a:endParaRPr lang="en-GB"/>
        </a:p>
      </dgm:t>
    </dgm:pt>
    <dgm:pt modelId="{3D01AB83-E14E-4F84-AAA8-4BA5ABB247ED}">
      <dgm:prSet/>
      <dgm:spPr/>
      <dgm:t>
        <a:bodyPr/>
        <a:lstStyle/>
        <a:p>
          <a:r>
            <a:rPr lang="en-GB" dirty="0"/>
            <a:t>More than 90% of new home purchasers would recommend their builder to a friend and 87% were satisfied with the quality of their home, according to the 2024 customer satisfaction survey carried out by HBF. </a:t>
          </a:r>
        </a:p>
      </dgm:t>
    </dgm:pt>
    <dgm:pt modelId="{98CFC762-DCBB-46E8-81A5-B2E167310E34}" type="parTrans" cxnId="{59215841-2E5C-4F05-B3B1-404D09BBA1EB}">
      <dgm:prSet/>
      <dgm:spPr/>
      <dgm:t>
        <a:bodyPr/>
        <a:lstStyle/>
        <a:p>
          <a:endParaRPr lang="en-GB"/>
        </a:p>
      </dgm:t>
    </dgm:pt>
    <dgm:pt modelId="{75EF86BF-8970-40E4-A9B6-B16E6FD5916E}" type="sibTrans" cxnId="{59215841-2E5C-4F05-B3B1-404D09BBA1EB}">
      <dgm:prSet/>
      <dgm:spPr/>
      <dgm:t>
        <a:bodyPr/>
        <a:lstStyle/>
        <a:p>
          <a:endParaRPr lang="en-GB"/>
        </a:p>
      </dgm:t>
    </dgm:pt>
    <dgm:pt modelId="{E80A0D9B-D916-4EF2-A12B-B14F096FCE04}">
      <dgm:prSet phldrT="[Text]"/>
      <dgm:spPr/>
      <dgm:t>
        <a:bodyPr/>
        <a:lstStyle/>
        <a:p>
          <a:pPr>
            <a:buFont typeface="Symbol" panose="05050102010706020507" pitchFamily="18" charset="2"/>
            <a:buChar char=""/>
          </a:pPr>
          <a:r>
            <a:rPr lang="en-GB" dirty="0">
              <a:effectLst/>
              <a:latin typeface="+mn-lt"/>
              <a:ea typeface="Times New Roman" panose="02020603050405020304" pitchFamily="18" charset="0"/>
              <a:cs typeface="Times New Roman" panose="02020603050405020304" pitchFamily="18" charset="0"/>
            </a:rPr>
            <a:t>A majority of respondents in Wales said that costs of obtaining an implementable planning permission had risen by 11% or more in the past 3 years, similar to survey respondents in the UK as a whole.</a:t>
          </a:r>
          <a:endParaRPr lang="en-GB" dirty="0">
            <a:latin typeface="+mn-lt"/>
          </a:endParaRPr>
        </a:p>
      </dgm:t>
    </dgm:pt>
    <dgm:pt modelId="{A8428857-F170-4EF8-B504-9DEA079ACEEC}" type="parTrans" cxnId="{84D757CC-AC1B-4A51-BE37-9842BF65400D}">
      <dgm:prSet/>
      <dgm:spPr/>
      <dgm:t>
        <a:bodyPr/>
        <a:lstStyle/>
        <a:p>
          <a:endParaRPr lang="en-GB"/>
        </a:p>
      </dgm:t>
    </dgm:pt>
    <dgm:pt modelId="{B814D937-2D94-48A4-9EBF-7C717D5FCE93}" type="sibTrans" cxnId="{84D757CC-AC1B-4A51-BE37-9842BF65400D}">
      <dgm:prSet/>
      <dgm:spPr/>
      <dgm:t>
        <a:bodyPr/>
        <a:lstStyle/>
        <a:p>
          <a:endParaRPr lang="en-GB"/>
        </a:p>
      </dgm:t>
    </dgm:pt>
    <dgm:pt modelId="{B6987615-C05E-4082-8EAE-B1C869F2B07B}">
      <dgm:prSet phldrT="[Text]"/>
      <dgm:spPr/>
      <dgm:t>
        <a:bodyPr/>
        <a:lstStyle/>
        <a:p>
          <a:pPr>
            <a:buFont typeface="Symbol" panose="05050102010706020507" pitchFamily="18" charset="2"/>
            <a:buChar char=""/>
          </a:pPr>
          <a:r>
            <a:rPr lang="en-GB" dirty="0">
              <a:latin typeface="+mn-lt"/>
            </a:rPr>
            <a:t>In the UK as a whole, almost three-quarters (72%) of SME developers claim interest rate rises have been a major obstacle in the past year.</a:t>
          </a:r>
        </a:p>
      </dgm:t>
    </dgm:pt>
    <dgm:pt modelId="{33E803FB-9B7C-484E-9676-E2A23DE92D42}" type="parTrans" cxnId="{07EBCE1D-A94D-4209-BEC4-0AF8D0C59308}">
      <dgm:prSet/>
      <dgm:spPr/>
      <dgm:t>
        <a:bodyPr/>
        <a:lstStyle/>
        <a:p>
          <a:endParaRPr lang="en-GB"/>
        </a:p>
      </dgm:t>
    </dgm:pt>
    <dgm:pt modelId="{DB21EEE3-4E41-4796-9E06-77D7CA2A87E7}" type="sibTrans" cxnId="{07EBCE1D-A94D-4209-BEC4-0AF8D0C59308}">
      <dgm:prSet/>
      <dgm:spPr/>
      <dgm:t>
        <a:bodyPr/>
        <a:lstStyle/>
        <a:p>
          <a:endParaRPr lang="en-GB"/>
        </a:p>
      </dgm:t>
    </dgm:pt>
    <dgm:pt modelId="{7DC431FF-ACAD-4E78-A9ED-5A7E97AE70B9}">
      <dgm:prSet phldrT="[Text]"/>
      <dgm:spPr/>
      <dgm:t>
        <a:bodyPr/>
        <a:lstStyle/>
        <a:p>
          <a:pPr>
            <a:buFont typeface="Symbol" panose="05050102010706020507" pitchFamily="18" charset="2"/>
            <a:buChar char=""/>
          </a:pPr>
          <a:r>
            <a:rPr lang="en-GB" b="1" dirty="0">
              <a:latin typeface="+mn-lt"/>
            </a:rPr>
            <a:t>13. UNSPENT DEVELOPER CONTRIBUTIONS</a:t>
          </a:r>
        </a:p>
      </dgm:t>
    </dgm:pt>
    <dgm:pt modelId="{1D07ED9C-6E72-4BE4-8E56-E8882A3E891B}" type="parTrans" cxnId="{DB90F41F-2BF4-42BD-8F5B-41307970226E}">
      <dgm:prSet/>
      <dgm:spPr/>
      <dgm:t>
        <a:bodyPr/>
        <a:lstStyle/>
        <a:p>
          <a:endParaRPr lang="en-GB"/>
        </a:p>
      </dgm:t>
    </dgm:pt>
    <dgm:pt modelId="{61517495-5C9A-4136-BFAC-0FDF55E076DB}" type="sibTrans" cxnId="{DB90F41F-2BF4-42BD-8F5B-41307970226E}">
      <dgm:prSet/>
      <dgm:spPr/>
      <dgm:t>
        <a:bodyPr/>
        <a:lstStyle/>
        <a:p>
          <a:endParaRPr lang="en-GB"/>
        </a:p>
      </dgm:t>
    </dgm:pt>
    <dgm:pt modelId="{BAF2E835-C3CF-44B1-9527-4909BA7F1B74}">
      <dgm:prSet phldrT="[Text]"/>
      <dgm:spPr/>
      <dgm:t>
        <a:bodyPr/>
        <a:lstStyle/>
        <a:p>
          <a:r>
            <a:rPr lang="en-GB" dirty="0"/>
            <a:t>Local authorities in Wales are, on average, sitting on over £5.1 million in unspent developer contributions.</a:t>
          </a:r>
          <a:endParaRPr lang="en-GB" b="1" dirty="0">
            <a:latin typeface="+mn-lt"/>
          </a:endParaRPr>
        </a:p>
      </dgm:t>
    </dgm:pt>
    <dgm:pt modelId="{E5AFFE30-827B-470C-A612-042BA403F2AC}" type="parTrans" cxnId="{1BFA2DF5-3610-47BD-B4C5-3A84A9236D32}">
      <dgm:prSet/>
      <dgm:spPr/>
      <dgm:t>
        <a:bodyPr/>
        <a:lstStyle/>
        <a:p>
          <a:endParaRPr lang="en-GB"/>
        </a:p>
      </dgm:t>
    </dgm:pt>
    <dgm:pt modelId="{F20B65DF-D771-43B8-9900-3783D09B0575}" type="sibTrans" cxnId="{1BFA2DF5-3610-47BD-B4C5-3A84A9236D32}">
      <dgm:prSet/>
      <dgm:spPr/>
      <dgm:t>
        <a:bodyPr/>
        <a:lstStyle/>
        <a:p>
          <a:endParaRPr lang="en-GB"/>
        </a:p>
      </dgm:t>
    </dgm:pt>
    <dgm:pt modelId="{EA0949E6-4555-4715-80BD-AA66709E7DF4}">
      <dgm:prSet phldrT="[Text]"/>
      <dgm:spPr/>
      <dgm:t>
        <a:bodyPr/>
        <a:lstStyle/>
        <a:p>
          <a:r>
            <a:rPr lang="en-GB" dirty="0"/>
            <a:t>Around £112m is likely to be held unspent in Wales in total.</a:t>
          </a:r>
          <a:endParaRPr lang="en-GB" b="1" dirty="0">
            <a:latin typeface="+mn-lt"/>
          </a:endParaRPr>
        </a:p>
      </dgm:t>
    </dgm:pt>
    <dgm:pt modelId="{F875EE7D-7125-42B1-B9C5-1FEA85E1DAF2}" type="parTrans" cxnId="{7373AEBC-821A-4529-82C0-FDDE1F10D159}">
      <dgm:prSet/>
      <dgm:spPr/>
      <dgm:t>
        <a:bodyPr/>
        <a:lstStyle/>
        <a:p>
          <a:endParaRPr lang="en-GB"/>
        </a:p>
      </dgm:t>
    </dgm:pt>
    <dgm:pt modelId="{50FEEE17-AB05-48CB-A669-20DBEAB3677B}" type="sibTrans" cxnId="{7373AEBC-821A-4529-82C0-FDDE1F10D159}">
      <dgm:prSet/>
      <dgm:spPr/>
      <dgm:t>
        <a:bodyPr/>
        <a:lstStyle/>
        <a:p>
          <a:endParaRPr lang="en-GB"/>
        </a:p>
      </dgm:t>
    </dgm:pt>
    <dgm:pt modelId="{FC2D6101-AADD-4F03-A929-895956CFA8FE}">
      <dgm:prSet phldrT="[Text]"/>
      <dgm:spPr/>
      <dgm:t>
        <a:bodyPr/>
        <a:lstStyle/>
        <a:p>
          <a:r>
            <a:rPr lang="en-GB" dirty="0"/>
            <a:t>Cardiff City Council holds the most in unspent contributions (£23.3m), and Pembrokeshire County Council holds the most in unspent affordable housing contributions (£4.4m).</a:t>
          </a:r>
          <a:endParaRPr lang="en-GB" b="1" dirty="0">
            <a:latin typeface="+mn-lt"/>
          </a:endParaRPr>
        </a:p>
      </dgm:t>
    </dgm:pt>
    <dgm:pt modelId="{E28ADE7D-B65E-4FED-9A05-D8D8DB4F2D90}" type="parTrans" cxnId="{2DEDF72F-2D52-4526-B3C0-111CBCDB01CA}">
      <dgm:prSet/>
      <dgm:spPr/>
      <dgm:t>
        <a:bodyPr/>
        <a:lstStyle/>
        <a:p>
          <a:endParaRPr lang="en-GB"/>
        </a:p>
      </dgm:t>
    </dgm:pt>
    <dgm:pt modelId="{1F878F6F-3DE1-41DC-BDCB-3C9D664ED349}" type="sibTrans" cxnId="{2DEDF72F-2D52-4526-B3C0-111CBCDB01CA}">
      <dgm:prSet/>
      <dgm:spPr/>
      <dgm:t>
        <a:bodyPr/>
        <a:lstStyle/>
        <a:p>
          <a:endParaRPr lang="en-GB"/>
        </a:p>
      </dgm:t>
    </dgm:pt>
    <dgm:pt modelId="{E0EF552C-7D66-4A8A-A27A-F61B7AE49C73}">
      <dgm:prSet/>
      <dgm:spPr/>
      <dgm:t>
        <a:bodyPr/>
        <a:lstStyle/>
        <a:p>
          <a:r>
            <a:rPr lang="en-GB" dirty="0"/>
            <a:t> In the 2022/23 survey year, 85% were satisfied with the service provided during the buying process. The survey response rate is very strong for a mixed-method survey design and compares very well with other consumer surveys.</a:t>
          </a:r>
        </a:p>
      </dgm:t>
    </dgm:pt>
    <dgm:pt modelId="{3EC41632-B4AF-41CD-9918-C32155EE2C0D}" type="parTrans" cxnId="{3A76962F-552E-4E09-ACC7-0098ADB53675}">
      <dgm:prSet/>
      <dgm:spPr/>
      <dgm:t>
        <a:bodyPr/>
        <a:lstStyle/>
        <a:p>
          <a:endParaRPr lang="en-GB"/>
        </a:p>
      </dgm:t>
    </dgm:pt>
    <dgm:pt modelId="{B426B7C7-115F-4FF7-8FD5-9BE98884298F}" type="sibTrans" cxnId="{3A76962F-552E-4E09-ACC7-0098ADB53675}">
      <dgm:prSet/>
      <dgm:spPr/>
      <dgm:t>
        <a:bodyPr/>
        <a:lstStyle/>
        <a:p>
          <a:endParaRPr lang="en-GB"/>
        </a:p>
      </dgm:t>
    </dgm:pt>
    <dgm:pt modelId="{6B86DC4E-87DF-4A20-863A-4767EB46F542}" type="pres">
      <dgm:prSet presAssocID="{DA4AD330-078D-417F-ACE6-1285F18D97D4}" presName="linear" presStyleCnt="0">
        <dgm:presLayoutVars>
          <dgm:animLvl val="lvl"/>
          <dgm:resizeHandles val="exact"/>
        </dgm:presLayoutVars>
      </dgm:prSet>
      <dgm:spPr/>
    </dgm:pt>
    <dgm:pt modelId="{8E3A47F1-F57E-4B68-B6BA-C4BB9A61FBAB}" type="pres">
      <dgm:prSet presAssocID="{151E9E7A-96CB-4796-9D6A-E033ACA84457}" presName="parentText" presStyleLbl="node1" presStyleIdx="0" presStyleCnt="3">
        <dgm:presLayoutVars>
          <dgm:chMax val="0"/>
          <dgm:bulletEnabled val="1"/>
        </dgm:presLayoutVars>
      </dgm:prSet>
      <dgm:spPr/>
    </dgm:pt>
    <dgm:pt modelId="{B7E040C2-6C27-44BB-B42F-91C34887FEC0}" type="pres">
      <dgm:prSet presAssocID="{151E9E7A-96CB-4796-9D6A-E033ACA84457}" presName="childText" presStyleLbl="revTx" presStyleIdx="0" presStyleCnt="3">
        <dgm:presLayoutVars>
          <dgm:bulletEnabled val="1"/>
        </dgm:presLayoutVars>
      </dgm:prSet>
      <dgm:spPr/>
    </dgm:pt>
    <dgm:pt modelId="{DD63BCFF-2B5B-4145-970C-BC4A525FA3A2}" type="pres">
      <dgm:prSet presAssocID="{0B682006-D0FA-453F-A480-73F93D18708E}" presName="parentText" presStyleLbl="node1" presStyleIdx="1" presStyleCnt="3">
        <dgm:presLayoutVars>
          <dgm:chMax val="0"/>
          <dgm:bulletEnabled val="1"/>
        </dgm:presLayoutVars>
      </dgm:prSet>
      <dgm:spPr/>
    </dgm:pt>
    <dgm:pt modelId="{4FD6A686-17DF-48EE-A131-930DF787C63E}" type="pres">
      <dgm:prSet presAssocID="{0B682006-D0FA-453F-A480-73F93D18708E}" presName="childText" presStyleLbl="revTx" presStyleIdx="1" presStyleCnt="3">
        <dgm:presLayoutVars>
          <dgm:bulletEnabled val="1"/>
        </dgm:presLayoutVars>
      </dgm:prSet>
      <dgm:spPr/>
    </dgm:pt>
    <dgm:pt modelId="{8F476C1C-88AB-46F5-8C85-F633DF1D8E3E}" type="pres">
      <dgm:prSet presAssocID="{7DC431FF-ACAD-4E78-A9ED-5A7E97AE70B9}" presName="parentText" presStyleLbl="node1" presStyleIdx="2" presStyleCnt="3">
        <dgm:presLayoutVars>
          <dgm:chMax val="0"/>
          <dgm:bulletEnabled val="1"/>
        </dgm:presLayoutVars>
      </dgm:prSet>
      <dgm:spPr/>
    </dgm:pt>
    <dgm:pt modelId="{466CB7AB-CA7F-44E1-A068-FC5468EBE021}" type="pres">
      <dgm:prSet presAssocID="{7DC431FF-ACAD-4E78-A9ED-5A7E97AE70B9}" presName="childText" presStyleLbl="revTx" presStyleIdx="2" presStyleCnt="3">
        <dgm:presLayoutVars>
          <dgm:bulletEnabled val="1"/>
        </dgm:presLayoutVars>
      </dgm:prSet>
      <dgm:spPr/>
    </dgm:pt>
  </dgm:ptLst>
  <dgm:cxnLst>
    <dgm:cxn modelId="{6218C800-D677-487E-A014-D47652B1E84A}" srcId="{DA4AD330-078D-417F-ACE6-1285F18D97D4}" destId="{151E9E7A-96CB-4796-9D6A-E033ACA84457}" srcOrd="0" destOrd="0" parTransId="{83F25D26-F97E-4280-A008-3295CA8D6866}" sibTransId="{C14548EF-4529-46AB-B209-FA15EFB7EF6D}"/>
    <dgm:cxn modelId="{F0A5BB14-07E5-4A8D-97B7-9C099CBF5A33}" type="presOf" srcId="{0B682006-D0FA-453F-A480-73F93D18708E}" destId="{DD63BCFF-2B5B-4145-970C-BC4A525FA3A2}" srcOrd="0" destOrd="0" presId="urn:microsoft.com/office/officeart/2005/8/layout/vList2"/>
    <dgm:cxn modelId="{591FBD14-0C34-4E6C-8309-78511EFC172E}" type="presOf" srcId="{E80A0D9B-D916-4EF2-A12B-B14F096FCE04}" destId="{4FD6A686-17DF-48EE-A131-930DF787C63E}" srcOrd="0" destOrd="1" presId="urn:microsoft.com/office/officeart/2005/8/layout/vList2"/>
    <dgm:cxn modelId="{77D0DB1C-8439-4904-A4FB-660FD658B964}" type="presOf" srcId="{DA4AD330-078D-417F-ACE6-1285F18D97D4}" destId="{6B86DC4E-87DF-4A20-863A-4767EB46F542}" srcOrd="0" destOrd="0" presId="urn:microsoft.com/office/officeart/2005/8/layout/vList2"/>
    <dgm:cxn modelId="{07EBCE1D-A94D-4209-BEC4-0AF8D0C59308}" srcId="{0B682006-D0FA-453F-A480-73F93D18708E}" destId="{B6987615-C05E-4082-8EAE-B1C869F2B07B}" srcOrd="2" destOrd="0" parTransId="{33E803FB-9B7C-484E-9676-E2A23DE92D42}" sibTransId="{DB21EEE3-4E41-4796-9E06-77D7CA2A87E7}"/>
    <dgm:cxn modelId="{DB90F41F-2BF4-42BD-8F5B-41307970226E}" srcId="{DA4AD330-078D-417F-ACE6-1285F18D97D4}" destId="{7DC431FF-ACAD-4E78-A9ED-5A7E97AE70B9}" srcOrd="2" destOrd="0" parTransId="{1D07ED9C-6E72-4BE4-8E56-E8882A3E891B}" sibTransId="{61517495-5C9A-4136-BFAC-0FDF55E076DB}"/>
    <dgm:cxn modelId="{A9ADDE25-5377-48D4-BF80-5EAF0A6328E6}" srcId="{DA4AD330-078D-417F-ACE6-1285F18D97D4}" destId="{0B682006-D0FA-453F-A480-73F93D18708E}" srcOrd="1" destOrd="0" parTransId="{0E8F08D4-C9B9-49C7-A8B7-DFCD4A73BAC0}" sibTransId="{EFF1BE01-0390-4817-A1BC-1B19D8900402}"/>
    <dgm:cxn modelId="{3A76962F-552E-4E09-ACC7-0098ADB53675}" srcId="{151E9E7A-96CB-4796-9D6A-E033ACA84457}" destId="{E0EF552C-7D66-4A8A-A27A-F61B7AE49C73}" srcOrd="1" destOrd="0" parTransId="{3EC41632-B4AF-41CD-9918-C32155EE2C0D}" sibTransId="{B426B7C7-115F-4FF7-8FD5-9BE98884298F}"/>
    <dgm:cxn modelId="{220F982F-CA8C-4B9C-96AA-00CBEB77CF96}" type="presOf" srcId="{BAF2E835-C3CF-44B1-9527-4909BA7F1B74}" destId="{466CB7AB-CA7F-44E1-A068-FC5468EBE021}" srcOrd="0" destOrd="0" presId="urn:microsoft.com/office/officeart/2005/8/layout/vList2"/>
    <dgm:cxn modelId="{2DEDF72F-2D52-4526-B3C0-111CBCDB01CA}" srcId="{7DC431FF-ACAD-4E78-A9ED-5A7E97AE70B9}" destId="{FC2D6101-AADD-4F03-A929-895956CFA8FE}" srcOrd="2" destOrd="0" parTransId="{E28ADE7D-B65E-4FED-9A05-D8D8DB4F2D90}" sibTransId="{1F878F6F-3DE1-41DC-BDCB-3C9D664ED349}"/>
    <dgm:cxn modelId="{74E4DA37-DF92-4D33-8EC6-7E37B371F71E}" type="presOf" srcId="{7DC431FF-ACAD-4E78-A9ED-5A7E97AE70B9}" destId="{8F476C1C-88AB-46F5-8C85-F633DF1D8E3E}" srcOrd="0" destOrd="0" presId="urn:microsoft.com/office/officeart/2005/8/layout/vList2"/>
    <dgm:cxn modelId="{59215841-2E5C-4F05-B3B1-404D09BBA1EB}" srcId="{151E9E7A-96CB-4796-9D6A-E033ACA84457}" destId="{3D01AB83-E14E-4F84-AAA8-4BA5ABB247ED}" srcOrd="0" destOrd="0" parTransId="{98CFC762-DCBB-46E8-81A5-B2E167310E34}" sibTransId="{75EF86BF-8970-40E4-A9B6-B16E6FD5916E}"/>
    <dgm:cxn modelId="{4B50784E-1E94-4AE7-BDBC-C8F3BE6DFAAE}" type="presOf" srcId="{FC2D6101-AADD-4F03-A929-895956CFA8FE}" destId="{466CB7AB-CA7F-44E1-A068-FC5468EBE021}" srcOrd="0" destOrd="2" presId="urn:microsoft.com/office/officeart/2005/8/layout/vList2"/>
    <dgm:cxn modelId="{204CB64F-852F-4ED6-86F1-84732DDC5ECB}" type="presOf" srcId="{E0EF552C-7D66-4A8A-A27A-F61B7AE49C73}" destId="{B7E040C2-6C27-44BB-B42F-91C34887FEC0}" srcOrd="0" destOrd="1" presId="urn:microsoft.com/office/officeart/2005/8/layout/vList2"/>
    <dgm:cxn modelId="{718F9D7F-45FD-439A-9EBC-8B5A5A34D26A}" type="presOf" srcId="{151E9E7A-96CB-4796-9D6A-E033ACA84457}" destId="{8E3A47F1-F57E-4B68-B6BA-C4BB9A61FBAB}" srcOrd="0" destOrd="0" presId="urn:microsoft.com/office/officeart/2005/8/layout/vList2"/>
    <dgm:cxn modelId="{64E31092-2292-4D46-87C2-4256DBEEC3E8}" type="presOf" srcId="{13843B4C-5D8B-4813-999A-D310C363944D}" destId="{4FD6A686-17DF-48EE-A131-930DF787C63E}" srcOrd="0" destOrd="0" presId="urn:microsoft.com/office/officeart/2005/8/layout/vList2"/>
    <dgm:cxn modelId="{E91AD0A4-23DC-4E63-AC30-578D1C919051}" srcId="{0B682006-D0FA-453F-A480-73F93D18708E}" destId="{13843B4C-5D8B-4813-999A-D310C363944D}" srcOrd="0" destOrd="0" parTransId="{BDFE91D3-F5B0-431D-9FB8-F5265AE871BD}" sibTransId="{A4B68220-A7B2-4198-B423-D3C413FFBD8D}"/>
    <dgm:cxn modelId="{1A2565AB-F967-4F80-8496-B81A974DECD1}" type="presOf" srcId="{B6987615-C05E-4082-8EAE-B1C869F2B07B}" destId="{4FD6A686-17DF-48EE-A131-930DF787C63E}" srcOrd="0" destOrd="2" presId="urn:microsoft.com/office/officeart/2005/8/layout/vList2"/>
    <dgm:cxn modelId="{7373AEBC-821A-4529-82C0-FDDE1F10D159}" srcId="{7DC431FF-ACAD-4E78-A9ED-5A7E97AE70B9}" destId="{EA0949E6-4555-4715-80BD-AA66709E7DF4}" srcOrd="1" destOrd="0" parTransId="{F875EE7D-7125-42B1-B9C5-1FEA85E1DAF2}" sibTransId="{50FEEE17-AB05-48CB-A669-20DBEAB3677B}"/>
    <dgm:cxn modelId="{84D757CC-AC1B-4A51-BE37-9842BF65400D}" srcId="{0B682006-D0FA-453F-A480-73F93D18708E}" destId="{E80A0D9B-D916-4EF2-A12B-B14F096FCE04}" srcOrd="1" destOrd="0" parTransId="{A8428857-F170-4EF8-B504-9DEA079ACEEC}" sibTransId="{B814D937-2D94-48A4-9EBF-7C717D5FCE93}"/>
    <dgm:cxn modelId="{B724C4CC-4A56-432B-B14D-742D06B815D5}" type="presOf" srcId="{3D01AB83-E14E-4F84-AAA8-4BA5ABB247ED}" destId="{B7E040C2-6C27-44BB-B42F-91C34887FEC0}" srcOrd="0" destOrd="0" presId="urn:microsoft.com/office/officeart/2005/8/layout/vList2"/>
    <dgm:cxn modelId="{C77DC0D9-9FC2-436E-99A2-B367E16FE07A}" type="presOf" srcId="{EA0949E6-4555-4715-80BD-AA66709E7DF4}" destId="{466CB7AB-CA7F-44E1-A068-FC5468EBE021}" srcOrd="0" destOrd="1" presId="urn:microsoft.com/office/officeart/2005/8/layout/vList2"/>
    <dgm:cxn modelId="{1BFA2DF5-3610-47BD-B4C5-3A84A9236D32}" srcId="{7DC431FF-ACAD-4E78-A9ED-5A7E97AE70B9}" destId="{BAF2E835-C3CF-44B1-9527-4909BA7F1B74}" srcOrd="0" destOrd="0" parTransId="{E5AFFE30-827B-470C-A612-042BA403F2AC}" sibTransId="{F20B65DF-D771-43B8-9900-3783D09B0575}"/>
    <dgm:cxn modelId="{5DE04BA2-E11E-4508-8FFE-0EC7BB2C86D8}" type="presParOf" srcId="{6B86DC4E-87DF-4A20-863A-4767EB46F542}" destId="{8E3A47F1-F57E-4B68-B6BA-C4BB9A61FBAB}" srcOrd="0" destOrd="0" presId="urn:microsoft.com/office/officeart/2005/8/layout/vList2"/>
    <dgm:cxn modelId="{BBAB4959-04EE-44FB-B19B-C21DE5602139}" type="presParOf" srcId="{6B86DC4E-87DF-4A20-863A-4767EB46F542}" destId="{B7E040C2-6C27-44BB-B42F-91C34887FEC0}" srcOrd="1" destOrd="0" presId="urn:microsoft.com/office/officeart/2005/8/layout/vList2"/>
    <dgm:cxn modelId="{D5C7B310-7D6E-4EF9-8D63-23B1F60E4FCA}" type="presParOf" srcId="{6B86DC4E-87DF-4A20-863A-4767EB46F542}" destId="{DD63BCFF-2B5B-4145-970C-BC4A525FA3A2}" srcOrd="2" destOrd="0" presId="urn:microsoft.com/office/officeart/2005/8/layout/vList2"/>
    <dgm:cxn modelId="{477D9162-C7E5-48F0-A197-FCC6222FC514}" type="presParOf" srcId="{6B86DC4E-87DF-4A20-863A-4767EB46F542}" destId="{4FD6A686-17DF-48EE-A131-930DF787C63E}" srcOrd="3" destOrd="0" presId="urn:microsoft.com/office/officeart/2005/8/layout/vList2"/>
    <dgm:cxn modelId="{563B9209-BFAA-45B4-A998-160CDAFE959F}" type="presParOf" srcId="{6B86DC4E-87DF-4A20-863A-4767EB46F542}" destId="{8F476C1C-88AB-46F5-8C85-F633DF1D8E3E}" srcOrd="4" destOrd="0" presId="urn:microsoft.com/office/officeart/2005/8/layout/vList2"/>
    <dgm:cxn modelId="{43088572-383D-4A06-B076-4474E2CC2AE3}" type="presParOf" srcId="{6B86DC4E-87DF-4A20-863A-4767EB46F542}" destId="{466CB7AB-CA7F-44E1-A068-FC5468EBE02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5C9080-ACEF-4FB8-9325-DA5C352A001B}">
      <dsp:nvSpPr>
        <dsp:cNvPr id="0" name=""/>
        <dsp:cNvSpPr/>
      </dsp:nvSpPr>
      <dsp:spPr>
        <a:xfrm>
          <a:off x="0" y="0"/>
          <a:ext cx="3456384" cy="0"/>
        </a:xfrm>
        <a:prstGeom prst="line">
          <a:avLst/>
        </a:prstGeom>
        <a:solidFill>
          <a:schemeClr val="accent1">
            <a:shade val="80000"/>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014D96-CE65-4A3E-80F1-C7694C4F5563}">
      <dsp:nvSpPr>
        <dsp:cNvPr id="0" name=""/>
        <dsp:cNvSpPr/>
      </dsp:nvSpPr>
      <dsp:spPr>
        <a:xfrm>
          <a:off x="0" y="0"/>
          <a:ext cx="3456384" cy="97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GB" sz="1100" kern="1200" dirty="0"/>
            <a:t>5,785 new dwellings were built in Wales in the 2022/23 financial year. This is up 10% from the previous year.</a:t>
          </a:r>
        </a:p>
      </dsp:txBody>
      <dsp:txXfrm>
        <a:off x="0" y="0"/>
        <a:ext cx="3456384" cy="975347"/>
      </dsp:txXfrm>
    </dsp:sp>
    <dsp:sp modelId="{8DCF101E-C1FB-4D71-9734-958FE50A4973}">
      <dsp:nvSpPr>
        <dsp:cNvPr id="0" name=""/>
        <dsp:cNvSpPr/>
      </dsp:nvSpPr>
      <dsp:spPr>
        <a:xfrm>
          <a:off x="0" y="975346"/>
          <a:ext cx="3456384" cy="0"/>
        </a:xfrm>
        <a:prstGeom prst="line">
          <a:avLst/>
        </a:prstGeom>
        <a:solidFill>
          <a:schemeClr val="accent1">
            <a:shade val="80000"/>
            <a:hueOff val="23014"/>
            <a:satOff val="-2255"/>
            <a:lumOff val="8628"/>
            <a:alphaOff val="0"/>
          </a:schemeClr>
        </a:solidFill>
        <a:ln w="10795" cap="flat" cmpd="sng" algn="ctr">
          <a:solidFill>
            <a:schemeClr val="accent1">
              <a:shade val="80000"/>
              <a:hueOff val="23014"/>
              <a:satOff val="-2255"/>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E5F959-DA31-4739-A1B2-B3B8C14242BB}">
      <dsp:nvSpPr>
        <dsp:cNvPr id="0" name=""/>
        <dsp:cNvSpPr/>
      </dsp:nvSpPr>
      <dsp:spPr>
        <a:xfrm>
          <a:off x="0" y="975347"/>
          <a:ext cx="3456384" cy="97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GB" sz="1100" kern="1200" dirty="0"/>
            <a:t>4,697 (81%) of the completed dwellings in 2021/22 were homes. The rest were flats.</a:t>
          </a:r>
        </a:p>
      </dsp:txBody>
      <dsp:txXfrm>
        <a:off x="0" y="975347"/>
        <a:ext cx="3456384" cy="975347"/>
      </dsp:txXfrm>
    </dsp:sp>
    <dsp:sp modelId="{431C7578-29BD-439E-B65C-FC34DCC2F174}">
      <dsp:nvSpPr>
        <dsp:cNvPr id="0" name=""/>
        <dsp:cNvSpPr/>
      </dsp:nvSpPr>
      <dsp:spPr>
        <a:xfrm>
          <a:off x="0" y="1950693"/>
          <a:ext cx="3456384" cy="0"/>
        </a:xfrm>
        <a:prstGeom prst="line">
          <a:avLst/>
        </a:prstGeom>
        <a:solidFill>
          <a:schemeClr val="accent1">
            <a:shade val="80000"/>
            <a:hueOff val="46028"/>
            <a:satOff val="-4509"/>
            <a:lumOff val="17256"/>
            <a:alphaOff val="0"/>
          </a:schemeClr>
        </a:solidFill>
        <a:ln w="10795" cap="flat" cmpd="sng" algn="ctr">
          <a:solidFill>
            <a:schemeClr val="accent1">
              <a:shade val="80000"/>
              <a:hueOff val="46028"/>
              <a:satOff val="-4509"/>
              <a:lumOff val="172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16D7D0-D5A9-4D90-BB28-5C63C5E7E184}">
      <dsp:nvSpPr>
        <dsp:cNvPr id="0" name=""/>
        <dsp:cNvSpPr/>
      </dsp:nvSpPr>
      <dsp:spPr>
        <a:xfrm>
          <a:off x="0" y="1950694"/>
          <a:ext cx="3456384" cy="97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kern="1200" dirty="0"/>
            <a:t>56% of all new completed dwellings in 2021/22 were in South East Wales, 20% in North Wales and 24% in Mid and South West Wales.</a:t>
          </a:r>
        </a:p>
        <a:p>
          <a:pPr marL="0" lvl="0" indent="0" algn="l" defTabSz="488950">
            <a:lnSpc>
              <a:spcPct val="90000"/>
            </a:lnSpc>
            <a:spcBef>
              <a:spcPct val="0"/>
            </a:spcBef>
            <a:spcAft>
              <a:spcPct val="35000"/>
            </a:spcAft>
            <a:buNone/>
          </a:pPr>
          <a:endParaRPr lang="en-GB" sz="1100" kern="1200" dirty="0"/>
        </a:p>
      </dsp:txBody>
      <dsp:txXfrm>
        <a:off x="0" y="1950694"/>
        <a:ext cx="3456384" cy="975347"/>
      </dsp:txXfrm>
    </dsp:sp>
    <dsp:sp modelId="{6237D5A7-4B60-413A-8EE4-4C055982F5D2}">
      <dsp:nvSpPr>
        <dsp:cNvPr id="0" name=""/>
        <dsp:cNvSpPr/>
      </dsp:nvSpPr>
      <dsp:spPr>
        <a:xfrm>
          <a:off x="0" y="2926041"/>
          <a:ext cx="3456384" cy="0"/>
        </a:xfrm>
        <a:prstGeom prst="line">
          <a:avLst/>
        </a:prstGeom>
        <a:solidFill>
          <a:schemeClr val="accent1">
            <a:shade val="80000"/>
            <a:hueOff val="69042"/>
            <a:satOff val="-6764"/>
            <a:lumOff val="25884"/>
            <a:alphaOff val="0"/>
          </a:schemeClr>
        </a:solidFill>
        <a:ln w="10795" cap="flat" cmpd="sng" algn="ctr">
          <a:solidFill>
            <a:schemeClr val="accent1">
              <a:shade val="80000"/>
              <a:hueOff val="69042"/>
              <a:satOff val="-6764"/>
              <a:lumOff val="258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577778-92D7-4249-854D-D9CCAED38CF6}">
      <dsp:nvSpPr>
        <dsp:cNvPr id="0" name=""/>
        <dsp:cNvSpPr/>
      </dsp:nvSpPr>
      <dsp:spPr>
        <a:xfrm>
          <a:off x="0" y="2926041"/>
          <a:ext cx="3456384" cy="975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kern="1200" dirty="0"/>
            <a:t>The Welsh Government’s independent study into housing need, published in 2019, established a requirement of 6,700 to 9,700 new homes per year during the 2020s. Current levels of supply are falling short of this requirement.</a:t>
          </a:r>
        </a:p>
      </dsp:txBody>
      <dsp:txXfrm>
        <a:off x="0" y="2926041"/>
        <a:ext cx="3456384" cy="9753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90CC3-C6CE-4C80-9343-F883C6A0C86A}">
      <dsp:nvSpPr>
        <dsp:cNvPr id="0" name=""/>
        <dsp:cNvSpPr/>
      </dsp:nvSpPr>
      <dsp:spPr>
        <a:xfrm>
          <a:off x="0" y="0"/>
          <a:ext cx="2664295" cy="0"/>
        </a:xfrm>
        <a:prstGeom prst="line">
          <a:avLst/>
        </a:prstGeom>
        <a:solidFill>
          <a:schemeClr val="accent1">
            <a:shade val="80000"/>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6F8904-F65B-4A8A-B214-16EDD9673C9A}">
      <dsp:nvSpPr>
        <dsp:cNvPr id="0" name=""/>
        <dsp:cNvSpPr/>
      </dsp:nvSpPr>
      <dsp:spPr>
        <a:xfrm>
          <a:off x="0" y="0"/>
          <a:ext cx="2664295" cy="1271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rtl="0">
            <a:lnSpc>
              <a:spcPct val="90000"/>
            </a:lnSpc>
            <a:spcBef>
              <a:spcPct val="0"/>
            </a:spcBef>
            <a:spcAft>
              <a:spcPct val="35000"/>
            </a:spcAft>
            <a:buNone/>
          </a:pPr>
          <a:r>
            <a:rPr lang="en-GB" sz="1300" kern="1200" dirty="0"/>
            <a:t>In </a:t>
          </a:r>
          <a:r>
            <a:rPr lang="en-GB" sz="1300" kern="1200" dirty="0">
              <a:latin typeface="Arial"/>
            </a:rPr>
            <a:t>2022-23</a:t>
          </a:r>
          <a:r>
            <a:rPr lang="en-GB" sz="1300" kern="1200" dirty="0"/>
            <a:t>,</a:t>
          </a:r>
          <a:r>
            <a:rPr lang="en-GB" sz="1300" kern="1200" dirty="0">
              <a:latin typeface="Arial"/>
            </a:rPr>
            <a:t> 3,369</a:t>
          </a:r>
          <a:r>
            <a:rPr lang="en-GB" sz="1300" kern="1200" dirty="0"/>
            <a:t> additional affordable housing units were delivered across Wales, a 26% </a:t>
          </a:r>
          <a:r>
            <a:rPr lang="en-GB" sz="1300" kern="1200" dirty="0">
              <a:latin typeface="Arial"/>
            </a:rPr>
            <a:t>increase </a:t>
          </a:r>
          <a:r>
            <a:rPr lang="en-GB" sz="1300" kern="1200" dirty="0"/>
            <a:t>from the previous year</a:t>
          </a:r>
          <a:r>
            <a:rPr lang="en-GB" sz="1300" kern="1200" dirty="0">
              <a:latin typeface="Arial"/>
            </a:rPr>
            <a:t> </a:t>
          </a:r>
          <a:r>
            <a:rPr lang="en-GB" sz="1300" kern="1200" dirty="0"/>
            <a:t>but 9% lower than the peak year of affordable delivery in 2020-21.</a:t>
          </a:r>
        </a:p>
      </dsp:txBody>
      <dsp:txXfrm>
        <a:off x="0" y="0"/>
        <a:ext cx="2664295" cy="1271921"/>
      </dsp:txXfrm>
    </dsp:sp>
    <dsp:sp modelId="{4880D976-F446-454E-A69B-3A24A82E0928}">
      <dsp:nvSpPr>
        <dsp:cNvPr id="0" name=""/>
        <dsp:cNvSpPr/>
      </dsp:nvSpPr>
      <dsp:spPr>
        <a:xfrm>
          <a:off x="0" y="1271921"/>
          <a:ext cx="2664295" cy="0"/>
        </a:xfrm>
        <a:prstGeom prst="line">
          <a:avLst/>
        </a:prstGeom>
        <a:solidFill>
          <a:schemeClr val="accent1">
            <a:shade val="80000"/>
            <a:hueOff val="23014"/>
            <a:satOff val="-2255"/>
            <a:lumOff val="8628"/>
            <a:alphaOff val="0"/>
          </a:schemeClr>
        </a:solidFill>
        <a:ln w="10795" cap="flat" cmpd="sng" algn="ctr">
          <a:solidFill>
            <a:schemeClr val="accent1">
              <a:shade val="80000"/>
              <a:hueOff val="23014"/>
              <a:satOff val="-2255"/>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E5CD4C-4E51-4A91-B151-FDD373EE478D}">
      <dsp:nvSpPr>
        <dsp:cNvPr id="0" name=""/>
        <dsp:cNvSpPr/>
      </dsp:nvSpPr>
      <dsp:spPr>
        <a:xfrm>
          <a:off x="0" y="1271921"/>
          <a:ext cx="2664295" cy="1271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rtl="0">
            <a:lnSpc>
              <a:spcPct val="90000"/>
            </a:lnSpc>
            <a:spcBef>
              <a:spcPct val="0"/>
            </a:spcBef>
            <a:spcAft>
              <a:spcPct val="35000"/>
            </a:spcAft>
            <a:buNone/>
          </a:pPr>
          <a:r>
            <a:rPr lang="en-GB" sz="1300" kern="1200" dirty="0"/>
            <a:t>Of these, </a:t>
          </a:r>
          <a:r>
            <a:rPr lang="en-GB" sz="1300" kern="1200" dirty="0">
              <a:latin typeface="Arial"/>
            </a:rPr>
            <a:t>1,024</a:t>
          </a:r>
          <a:r>
            <a:rPr lang="en-GB" sz="1300" kern="1200" dirty="0"/>
            <a:t> affordable housing </a:t>
          </a:r>
          <a:r>
            <a:rPr lang="en-GB" sz="1300" kern="1200" dirty="0">
              <a:latin typeface="Arial"/>
            </a:rPr>
            <a:t>units were</a:t>
          </a:r>
          <a:r>
            <a:rPr lang="en-GB" sz="1300" kern="1200" dirty="0"/>
            <a:t> delivered through planning obligations (Section 106 agreements).</a:t>
          </a:r>
        </a:p>
      </dsp:txBody>
      <dsp:txXfrm>
        <a:off x="0" y="1271921"/>
        <a:ext cx="2664295" cy="1271921"/>
      </dsp:txXfrm>
    </dsp:sp>
    <dsp:sp modelId="{D94A6F5F-921E-4AB2-BEA6-3A2ADC47EC9B}">
      <dsp:nvSpPr>
        <dsp:cNvPr id="0" name=""/>
        <dsp:cNvSpPr/>
      </dsp:nvSpPr>
      <dsp:spPr>
        <a:xfrm>
          <a:off x="0" y="2543843"/>
          <a:ext cx="2664295" cy="0"/>
        </a:xfrm>
        <a:prstGeom prst="line">
          <a:avLst/>
        </a:prstGeom>
        <a:solidFill>
          <a:schemeClr val="accent1">
            <a:shade val="80000"/>
            <a:hueOff val="46028"/>
            <a:satOff val="-4509"/>
            <a:lumOff val="17256"/>
            <a:alphaOff val="0"/>
          </a:schemeClr>
        </a:solidFill>
        <a:ln w="10795" cap="flat" cmpd="sng" algn="ctr">
          <a:solidFill>
            <a:schemeClr val="accent1">
              <a:shade val="80000"/>
              <a:hueOff val="46028"/>
              <a:satOff val="-4509"/>
              <a:lumOff val="172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1114F5-BCC9-4298-8C37-42F124FE7AED}">
      <dsp:nvSpPr>
        <dsp:cNvPr id="0" name=""/>
        <dsp:cNvSpPr/>
      </dsp:nvSpPr>
      <dsp:spPr>
        <a:xfrm>
          <a:off x="0" y="2543843"/>
          <a:ext cx="2664295" cy="1271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latin typeface="Arial"/>
            </a:rPr>
            <a:t>30</a:t>
          </a:r>
          <a:r>
            <a:rPr lang="en-GB" sz="1300" kern="1200" dirty="0"/>
            <a:t>% of all additional affordable housing was delivered through planning obligations, compared with </a:t>
          </a:r>
          <a:r>
            <a:rPr lang="en-GB" sz="1300" kern="1200" dirty="0">
              <a:latin typeface="Arial"/>
            </a:rPr>
            <a:t>27</a:t>
          </a:r>
          <a:r>
            <a:rPr lang="en-GB" sz="1300" kern="1200" dirty="0"/>
            <a:t>% the previous year.</a:t>
          </a:r>
        </a:p>
      </dsp:txBody>
      <dsp:txXfrm>
        <a:off x="0" y="2543843"/>
        <a:ext cx="2664295" cy="1271921"/>
      </dsp:txXfrm>
    </dsp:sp>
    <dsp:sp modelId="{071883FD-BBE7-49EE-B729-9BC2F58F9C98}">
      <dsp:nvSpPr>
        <dsp:cNvPr id="0" name=""/>
        <dsp:cNvSpPr/>
      </dsp:nvSpPr>
      <dsp:spPr>
        <a:xfrm>
          <a:off x="0" y="3815765"/>
          <a:ext cx="2664295" cy="0"/>
        </a:xfrm>
        <a:prstGeom prst="line">
          <a:avLst/>
        </a:prstGeom>
        <a:solidFill>
          <a:schemeClr val="accent1">
            <a:shade val="80000"/>
            <a:hueOff val="69042"/>
            <a:satOff val="-6764"/>
            <a:lumOff val="25884"/>
            <a:alphaOff val="0"/>
          </a:schemeClr>
        </a:solidFill>
        <a:ln w="10795" cap="flat" cmpd="sng" algn="ctr">
          <a:solidFill>
            <a:schemeClr val="accent1">
              <a:shade val="80000"/>
              <a:hueOff val="69042"/>
              <a:satOff val="-6764"/>
              <a:lumOff val="258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E457BD-2E2C-4FD4-8BEA-C09DDFE3B378}">
      <dsp:nvSpPr>
        <dsp:cNvPr id="0" name=""/>
        <dsp:cNvSpPr/>
      </dsp:nvSpPr>
      <dsp:spPr>
        <a:xfrm>
          <a:off x="0" y="3815765"/>
          <a:ext cx="2664295" cy="1271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GB" sz="1300" kern="1200" dirty="0"/>
            <a:t>The private sector also delivered 21% of affordable homes (2,136 units) over the course of the last Government from 2016-2021.</a:t>
          </a:r>
        </a:p>
      </dsp:txBody>
      <dsp:txXfrm>
        <a:off x="0" y="3815765"/>
        <a:ext cx="2664295" cy="1271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90CC3-C6CE-4C80-9343-F883C6A0C86A}">
      <dsp:nvSpPr>
        <dsp:cNvPr id="0" name=""/>
        <dsp:cNvSpPr/>
      </dsp:nvSpPr>
      <dsp:spPr>
        <a:xfrm>
          <a:off x="0" y="533"/>
          <a:ext cx="3096344" cy="0"/>
        </a:xfrm>
        <a:prstGeom prst="line">
          <a:avLst/>
        </a:prstGeom>
        <a:solidFill>
          <a:schemeClr val="accent1">
            <a:shade val="80000"/>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6F8904-F65B-4A8A-B214-16EDD9673C9A}">
      <dsp:nvSpPr>
        <dsp:cNvPr id="0" name=""/>
        <dsp:cNvSpPr/>
      </dsp:nvSpPr>
      <dsp:spPr>
        <a:xfrm>
          <a:off x="0" y="533"/>
          <a:ext cx="3096344" cy="87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GB" sz="1400" kern="1200" dirty="0"/>
            <a:t>Between 2 January 2014 and </a:t>
          </a:r>
          <a:r>
            <a:rPr lang="en-GB" sz="1400" kern="1200" dirty="0">
              <a:latin typeface="Arial"/>
            </a:rPr>
            <a:t>31 March 2024, </a:t>
          </a:r>
          <a:r>
            <a:rPr lang="en-GB" sz="1400" kern="1200" dirty="0"/>
            <a:t>14,158 properties were purchased under the Help to Buy Wales scheme.</a:t>
          </a:r>
        </a:p>
      </dsp:txBody>
      <dsp:txXfrm>
        <a:off x="0" y="533"/>
        <a:ext cx="3096344" cy="873363"/>
      </dsp:txXfrm>
    </dsp:sp>
    <dsp:sp modelId="{6A0BC14D-3D0B-459F-8F5E-5DA4C94DA660}">
      <dsp:nvSpPr>
        <dsp:cNvPr id="0" name=""/>
        <dsp:cNvSpPr/>
      </dsp:nvSpPr>
      <dsp:spPr>
        <a:xfrm>
          <a:off x="0" y="873896"/>
          <a:ext cx="3096344" cy="0"/>
        </a:xfrm>
        <a:prstGeom prst="line">
          <a:avLst/>
        </a:prstGeom>
        <a:solidFill>
          <a:schemeClr val="accent1">
            <a:shade val="80000"/>
            <a:hueOff val="17260"/>
            <a:satOff val="-1691"/>
            <a:lumOff val="6471"/>
            <a:alphaOff val="0"/>
          </a:schemeClr>
        </a:solidFill>
        <a:ln w="10795" cap="flat" cmpd="sng" algn="ctr">
          <a:solidFill>
            <a:schemeClr val="accent1">
              <a:shade val="80000"/>
              <a:hueOff val="17260"/>
              <a:satOff val="-1691"/>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1092EB-CF13-4C02-B637-AA85C55045A9}">
      <dsp:nvSpPr>
        <dsp:cNvPr id="0" name=""/>
        <dsp:cNvSpPr/>
      </dsp:nvSpPr>
      <dsp:spPr>
        <a:xfrm>
          <a:off x="0" y="873896"/>
          <a:ext cx="3096344" cy="87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GB" sz="1400" kern="1200" dirty="0">
              <a:latin typeface="Arial"/>
            </a:rPr>
            <a:t>Over three</a:t>
          </a:r>
          <a:r>
            <a:rPr lang="en-GB" sz="1400" kern="1200" dirty="0"/>
            <a:t> </a:t>
          </a:r>
          <a:r>
            <a:rPr lang="en-GB" sz="1400" kern="1200" dirty="0">
              <a:latin typeface="Arial"/>
            </a:rPr>
            <a:t>quarters of</a:t>
          </a:r>
          <a:r>
            <a:rPr lang="en-GB" sz="1400" kern="1200" dirty="0"/>
            <a:t> total purchases were completed by first time buyers.</a:t>
          </a:r>
        </a:p>
      </dsp:txBody>
      <dsp:txXfrm>
        <a:off x="0" y="873896"/>
        <a:ext cx="3096344" cy="873363"/>
      </dsp:txXfrm>
    </dsp:sp>
    <dsp:sp modelId="{4880D976-F446-454E-A69B-3A24A82E0928}">
      <dsp:nvSpPr>
        <dsp:cNvPr id="0" name=""/>
        <dsp:cNvSpPr/>
      </dsp:nvSpPr>
      <dsp:spPr>
        <a:xfrm>
          <a:off x="0" y="1747259"/>
          <a:ext cx="3096344" cy="0"/>
        </a:xfrm>
        <a:prstGeom prst="line">
          <a:avLst/>
        </a:prstGeom>
        <a:solidFill>
          <a:schemeClr val="accent1">
            <a:shade val="80000"/>
            <a:hueOff val="34521"/>
            <a:satOff val="-3382"/>
            <a:lumOff val="12942"/>
            <a:alphaOff val="0"/>
          </a:schemeClr>
        </a:solidFill>
        <a:ln w="10795" cap="flat" cmpd="sng" algn="ctr">
          <a:solidFill>
            <a:schemeClr val="accent1">
              <a:shade val="80000"/>
              <a:hueOff val="34521"/>
              <a:satOff val="-3382"/>
              <a:lumOff val="129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E5CD4C-4E51-4A91-B151-FDD373EE478D}">
      <dsp:nvSpPr>
        <dsp:cNvPr id="0" name=""/>
        <dsp:cNvSpPr/>
      </dsp:nvSpPr>
      <dsp:spPr>
        <a:xfrm>
          <a:off x="0" y="1747259"/>
          <a:ext cx="3096344" cy="87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GB" sz="1400" kern="1200" dirty="0"/>
            <a:t>The </a:t>
          </a:r>
          <a:r>
            <a:rPr lang="en-GB" sz="1400" kern="1200" dirty="0">
              <a:latin typeface="Arial"/>
            </a:rPr>
            <a:t>average purchase price for completed purchases was £248,924 in 2023-24.</a:t>
          </a:r>
          <a:endParaRPr lang="en-GB" sz="1400" kern="1200" dirty="0"/>
        </a:p>
      </dsp:txBody>
      <dsp:txXfrm>
        <a:off x="0" y="1747259"/>
        <a:ext cx="3096344" cy="873363"/>
      </dsp:txXfrm>
    </dsp:sp>
    <dsp:sp modelId="{1827B065-7D6F-4BFF-87D0-D5FFE8C37FE1}">
      <dsp:nvSpPr>
        <dsp:cNvPr id="0" name=""/>
        <dsp:cNvSpPr/>
      </dsp:nvSpPr>
      <dsp:spPr>
        <a:xfrm>
          <a:off x="0" y="2620622"/>
          <a:ext cx="3096344" cy="0"/>
        </a:xfrm>
        <a:prstGeom prst="line">
          <a:avLst/>
        </a:prstGeom>
        <a:solidFill>
          <a:schemeClr val="accent1">
            <a:shade val="80000"/>
            <a:hueOff val="51781"/>
            <a:satOff val="-5073"/>
            <a:lumOff val="19413"/>
            <a:alphaOff val="0"/>
          </a:schemeClr>
        </a:solidFill>
        <a:ln w="10795" cap="flat" cmpd="sng" algn="ctr">
          <a:solidFill>
            <a:schemeClr val="accent1">
              <a:shade val="80000"/>
              <a:hueOff val="51781"/>
              <a:satOff val="-5073"/>
              <a:lumOff val="194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967DB6-E155-4CC9-A6EC-ACC293C4064F}">
      <dsp:nvSpPr>
        <dsp:cNvPr id="0" name=""/>
        <dsp:cNvSpPr/>
      </dsp:nvSpPr>
      <dsp:spPr>
        <a:xfrm>
          <a:off x="0" y="2620622"/>
          <a:ext cx="3096344" cy="87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en-GB" sz="1400" b="0" kern="1200" dirty="0">
              <a:latin typeface="Arial"/>
            </a:rPr>
            <a:t>The cumulative value of equity loans since the launch of the scheme is £563.1 million.</a:t>
          </a:r>
        </a:p>
      </dsp:txBody>
      <dsp:txXfrm>
        <a:off x="0" y="2620622"/>
        <a:ext cx="3096344" cy="873363"/>
      </dsp:txXfrm>
    </dsp:sp>
    <dsp:sp modelId="{DCE2C927-B2FD-40FD-ADC4-38BBACFAE923}">
      <dsp:nvSpPr>
        <dsp:cNvPr id="0" name=""/>
        <dsp:cNvSpPr/>
      </dsp:nvSpPr>
      <dsp:spPr>
        <a:xfrm>
          <a:off x="0" y="3493985"/>
          <a:ext cx="3096344" cy="0"/>
        </a:xfrm>
        <a:prstGeom prst="line">
          <a:avLst/>
        </a:prstGeom>
        <a:solidFill>
          <a:schemeClr val="accent1">
            <a:shade val="80000"/>
            <a:hueOff val="69042"/>
            <a:satOff val="-6764"/>
            <a:lumOff val="25884"/>
            <a:alphaOff val="0"/>
          </a:schemeClr>
        </a:solidFill>
        <a:ln w="10795" cap="flat" cmpd="sng" algn="ctr">
          <a:solidFill>
            <a:schemeClr val="accent1">
              <a:shade val="80000"/>
              <a:hueOff val="69042"/>
              <a:satOff val="-6764"/>
              <a:lumOff val="258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74C7CC-8085-4464-A791-12A83BE54FED}">
      <dsp:nvSpPr>
        <dsp:cNvPr id="0" name=""/>
        <dsp:cNvSpPr/>
      </dsp:nvSpPr>
      <dsp:spPr>
        <a:xfrm>
          <a:off x="0" y="3493985"/>
          <a:ext cx="3096344" cy="873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latin typeface="Arial"/>
            </a:rPr>
            <a:t>Completed</a:t>
          </a:r>
          <a:r>
            <a:rPr lang="en-GB" sz="1400" kern="1200" dirty="0"/>
            <a:t> purchases using the Help to Buy Wales scheme in 2023-24 totalled 519, up 10% from the previous year.</a:t>
          </a:r>
        </a:p>
      </dsp:txBody>
      <dsp:txXfrm>
        <a:off x="0" y="3493985"/>
        <a:ext cx="3096344" cy="8733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A23B2-4553-4AB0-BD9B-39D386EE4BB5}">
      <dsp:nvSpPr>
        <dsp:cNvPr id="0" name=""/>
        <dsp:cNvSpPr/>
      </dsp:nvSpPr>
      <dsp:spPr>
        <a:xfrm>
          <a:off x="-4395701" y="-674210"/>
          <a:ext cx="5236852" cy="5236852"/>
        </a:xfrm>
        <a:prstGeom prst="blockArc">
          <a:avLst>
            <a:gd name="adj1" fmla="val 18900000"/>
            <a:gd name="adj2" fmla="val 2700000"/>
            <a:gd name="adj3" fmla="val 412"/>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EE1AD1-0E16-4E8B-B46A-02EEAA0698B3}">
      <dsp:nvSpPr>
        <dsp:cNvPr id="0" name=""/>
        <dsp:cNvSpPr/>
      </dsp:nvSpPr>
      <dsp:spPr>
        <a:xfrm>
          <a:off x="368314" y="242949"/>
          <a:ext cx="7569927" cy="48620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t>Supported almost 18,000 jobs, and generated almost £1 billion of economic activity</a:t>
          </a:r>
        </a:p>
      </dsp:txBody>
      <dsp:txXfrm>
        <a:off x="368314" y="242949"/>
        <a:ext cx="7569927" cy="486209"/>
      </dsp:txXfrm>
    </dsp:sp>
    <dsp:sp modelId="{2DABE4A7-F609-4026-97E0-57B6366646FC}">
      <dsp:nvSpPr>
        <dsp:cNvPr id="0" name=""/>
        <dsp:cNvSpPr/>
      </dsp:nvSpPr>
      <dsp:spPr>
        <a:xfrm>
          <a:off x="64433" y="182173"/>
          <a:ext cx="607761" cy="60776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F7AB09-2D58-4EE2-80E7-3931D2404C65}">
      <dsp:nvSpPr>
        <dsp:cNvPr id="0" name=""/>
        <dsp:cNvSpPr/>
      </dsp:nvSpPr>
      <dsp:spPr>
        <a:xfrm>
          <a:off x="716718" y="972030"/>
          <a:ext cx="7221524" cy="48620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t>Generated £69 million in tax revenue and £6.5 million in council tax </a:t>
          </a:r>
        </a:p>
      </dsp:txBody>
      <dsp:txXfrm>
        <a:off x="716718" y="972030"/>
        <a:ext cx="7221524" cy="486209"/>
      </dsp:txXfrm>
    </dsp:sp>
    <dsp:sp modelId="{0C3E0648-6424-4DD7-8ACE-DD56F9A2E32A}">
      <dsp:nvSpPr>
        <dsp:cNvPr id="0" name=""/>
        <dsp:cNvSpPr/>
      </dsp:nvSpPr>
      <dsp:spPr>
        <a:xfrm>
          <a:off x="412837" y="911254"/>
          <a:ext cx="607761" cy="60776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D2A51B-C826-48A6-84E9-0CABB7940339}">
      <dsp:nvSpPr>
        <dsp:cNvPr id="0" name=""/>
        <dsp:cNvSpPr/>
      </dsp:nvSpPr>
      <dsp:spPr>
        <a:xfrm>
          <a:off x="823650" y="1701111"/>
          <a:ext cx="7114592" cy="48620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t>Enabled £152m of spending in local shops </a:t>
          </a:r>
        </a:p>
      </dsp:txBody>
      <dsp:txXfrm>
        <a:off x="823650" y="1701111"/>
        <a:ext cx="7114592" cy="486209"/>
      </dsp:txXfrm>
    </dsp:sp>
    <dsp:sp modelId="{1DBDF50F-7A1C-49CA-AED9-717E56BDCBBF}">
      <dsp:nvSpPr>
        <dsp:cNvPr id="0" name=""/>
        <dsp:cNvSpPr/>
      </dsp:nvSpPr>
      <dsp:spPr>
        <a:xfrm>
          <a:off x="519769" y="1640335"/>
          <a:ext cx="607761" cy="60776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C44FE4-B4CB-4FB4-94A4-269D5989834A}">
      <dsp:nvSpPr>
        <dsp:cNvPr id="0" name=""/>
        <dsp:cNvSpPr/>
      </dsp:nvSpPr>
      <dsp:spPr>
        <a:xfrm>
          <a:off x="716718" y="2430192"/>
          <a:ext cx="7221524" cy="48620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t>Led to investments of £161m in affordable housing, £1.7m in open spaces and £4.7m in new and improved schools </a:t>
          </a:r>
        </a:p>
      </dsp:txBody>
      <dsp:txXfrm>
        <a:off x="716718" y="2430192"/>
        <a:ext cx="7221524" cy="486209"/>
      </dsp:txXfrm>
    </dsp:sp>
    <dsp:sp modelId="{5518348E-E228-4199-A6F5-019AB67C6C69}">
      <dsp:nvSpPr>
        <dsp:cNvPr id="0" name=""/>
        <dsp:cNvSpPr/>
      </dsp:nvSpPr>
      <dsp:spPr>
        <a:xfrm>
          <a:off x="412837" y="2369416"/>
          <a:ext cx="607761" cy="60776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03E05E-09D3-4A82-847E-7B06056DF234}">
      <dsp:nvSpPr>
        <dsp:cNvPr id="0" name=""/>
        <dsp:cNvSpPr/>
      </dsp:nvSpPr>
      <dsp:spPr>
        <a:xfrm>
          <a:off x="368314" y="3159273"/>
          <a:ext cx="7569927" cy="48620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929"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t>Enabled a £302m spend on industry suppliers </a:t>
          </a:r>
        </a:p>
      </dsp:txBody>
      <dsp:txXfrm>
        <a:off x="368314" y="3159273"/>
        <a:ext cx="7569927" cy="486209"/>
      </dsp:txXfrm>
    </dsp:sp>
    <dsp:sp modelId="{B97FAFC2-E016-496D-9EF1-75DBC78CED5A}">
      <dsp:nvSpPr>
        <dsp:cNvPr id="0" name=""/>
        <dsp:cNvSpPr/>
      </dsp:nvSpPr>
      <dsp:spPr>
        <a:xfrm>
          <a:off x="64433" y="3098497"/>
          <a:ext cx="607761" cy="60776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73BD9-7442-417F-B135-9C4C9417BBDF}">
      <dsp:nvSpPr>
        <dsp:cNvPr id="0" name=""/>
        <dsp:cNvSpPr/>
      </dsp:nvSpPr>
      <dsp:spPr>
        <a:xfrm>
          <a:off x="0" y="1089"/>
          <a:ext cx="8436052" cy="0"/>
        </a:xfrm>
        <a:prstGeom prst="line">
          <a:avLst/>
        </a:prstGeom>
        <a:solidFill>
          <a:schemeClr val="accent1">
            <a:shade val="80000"/>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84FBDB-8269-4417-8ED9-249EC2815C71}">
      <dsp:nvSpPr>
        <dsp:cNvPr id="0" name=""/>
        <dsp:cNvSpPr/>
      </dsp:nvSpPr>
      <dsp:spPr>
        <a:xfrm>
          <a:off x="0" y="1089"/>
          <a:ext cx="8436052" cy="37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GB" sz="1100" b="1" kern="1200" dirty="0"/>
            <a:t>HBF’s recent Housing the Nation report explores public perceptions of the country’s chronic shortage of homes. It shows that:</a:t>
          </a:r>
        </a:p>
      </dsp:txBody>
      <dsp:txXfrm>
        <a:off x="0" y="1089"/>
        <a:ext cx="8436052" cy="371678"/>
      </dsp:txXfrm>
    </dsp:sp>
    <dsp:sp modelId="{09A06D76-DE75-4C3C-9482-6F344C900333}">
      <dsp:nvSpPr>
        <dsp:cNvPr id="0" name=""/>
        <dsp:cNvSpPr/>
      </dsp:nvSpPr>
      <dsp:spPr>
        <a:xfrm>
          <a:off x="0" y="372767"/>
          <a:ext cx="8436052" cy="0"/>
        </a:xfrm>
        <a:prstGeom prst="line">
          <a:avLst/>
        </a:prstGeom>
        <a:solidFill>
          <a:schemeClr val="accent1">
            <a:shade val="80000"/>
            <a:hueOff val="13808"/>
            <a:satOff val="-1353"/>
            <a:lumOff val="5177"/>
            <a:alphaOff val="0"/>
          </a:schemeClr>
        </a:solidFill>
        <a:ln w="10795" cap="flat" cmpd="sng" algn="ctr">
          <a:solidFill>
            <a:schemeClr val="accent1">
              <a:shade val="80000"/>
              <a:hueOff val="13808"/>
              <a:satOff val="-1353"/>
              <a:lumOff val="5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782257-B036-4175-B85E-B3754DD93CDC}">
      <dsp:nvSpPr>
        <dsp:cNvPr id="0" name=""/>
        <dsp:cNvSpPr/>
      </dsp:nvSpPr>
      <dsp:spPr>
        <a:xfrm>
          <a:off x="0" y="372767"/>
          <a:ext cx="8436052" cy="37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dirty="0">
              <a:effectLst/>
              <a:latin typeface="+mn-lt"/>
              <a:ea typeface="Times New Roman" panose="02020603050405020304" pitchFamily="18" charset="0"/>
              <a:cs typeface="Times New Roman" panose="02020603050405020304" pitchFamily="18" charset="0"/>
            </a:rPr>
            <a:t>75% of the Welsh public believe the Government is responsible for fixing the country’s shortage of homes.</a:t>
          </a:r>
          <a:endParaRPr lang="en-GB" sz="1100" b="1" kern="1200" dirty="0">
            <a:latin typeface="+mn-lt"/>
          </a:endParaRPr>
        </a:p>
      </dsp:txBody>
      <dsp:txXfrm>
        <a:off x="0" y="372767"/>
        <a:ext cx="8436052" cy="371678"/>
      </dsp:txXfrm>
    </dsp:sp>
    <dsp:sp modelId="{F95880E7-EEDD-44DD-AFB5-6D1C9ED24829}">
      <dsp:nvSpPr>
        <dsp:cNvPr id="0" name=""/>
        <dsp:cNvSpPr/>
      </dsp:nvSpPr>
      <dsp:spPr>
        <a:xfrm>
          <a:off x="0" y="744445"/>
          <a:ext cx="8436052" cy="0"/>
        </a:xfrm>
        <a:prstGeom prst="line">
          <a:avLst/>
        </a:prstGeom>
        <a:solidFill>
          <a:schemeClr val="accent1">
            <a:shade val="80000"/>
            <a:hueOff val="27617"/>
            <a:satOff val="-2706"/>
            <a:lumOff val="10354"/>
            <a:alphaOff val="0"/>
          </a:schemeClr>
        </a:solidFill>
        <a:ln w="10795" cap="flat" cmpd="sng" algn="ctr">
          <a:solidFill>
            <a:schemeClr val="accent1">
              <a:shade val="80000"/>
              <a:hueOff val="27617"/>
              <a:satOff val="-2706"/>
              <a:lumOff val="103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FE0198-4AC9-424D-8B13-00D90CF878D4}">
      <dsp:nvSpPr>
        <dsp:cNvPr id="0" name=""/>
        <dsp:cNvSpPr/>
      </dsp:nvSpPr>
      <dsp:spPr>
        <a:xfrm>
          <a:off x="0" y="744445"/>
          <a:ext cx="8436052" cy="37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GB" sz="1100" kern="1200" dirty="0">
              <a:effectLst/>
              <a:latin typeface="+mn-lt"/>
              <a:ea typeface="Times New Roman" panose="02020603050405020304" pitchFamily="18" charset="0"/>
              <a:cs typeface="Times New Roman" panose="02020603050405020304" pitchFamily="18" charset="0"/>
            </a:rPr>
            <a:t>79% of respondents agree there is a housing crisis.</a:t>
          </a:r>
        </a:p>
      </dsp:txBody>
      <dsp:txXfrm>
        <a:off x="0" y="744445"/>
        <a:ext cx="8436052" cy="371678"/>
      </dsp:txXfrm>
    </dsp:sp>
    <dsp:sp modelId="{06E64EB7-5249-4A04-B796-707080809EA1}">
      <dsp:nvSpPr>
        <dsp:cNvPr id="0" name=""/>
        <dsp:cNvSpPr/>
      </dsp:nvSpPr>
      <dsp:spPr>
        <a:xfrm>
          <a:off x="0" y="1116123"/>
          <a:ext cx="8436052" cy="0"/>
        </a:xfrm>
        <a:prstGeom prst="line">
          <a:avLst/>
        </a:prstGeom>
        <a:solidFill>
          <a:schemeClr val="accent1">
            <a:shade val="80000"/>
            <a:hueOff val="41425"/>
            <a:satOff val="-4058"/>
            <a:lumOff val="15530"/>
            <a:alphaOff val="0"/>
          </a:schemeClr>
        </a:solidFill>
        <a:ln w="10795" cap="flat" cmpd="sng" algn="ctr">
          <a:solidFill>
            <a:schemeClr val="accent1">
              <a:shade val="80000"/>
              <a:hueOff val="41425"/>
              <a:satOff val="-4058"/>
              <a:lumOff val="155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B29185-DB93-4A5C-AC2D-2986F39A7971}">
      <dsp:nvSpPr>
        <dsp:cNvPr id="0" name=""/>
        <dsp:cNvSpPr/>
      </dsp:nvSpPr>
      <dsp:spPr>
        <a:xfrm>
          <a:off x="0" y="1116124"/>
          <a:ext cx="8436052" cy="37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GB" sz="1100" kern="1200" dirty="0">
              <a:effectLst/>
              <a:latin typeface="+mn-lt"/>
              <a:ea typeface="Times New Roman" panose="02020603050405020304" pitchFamily="18" charset="0"/>
              <a:cs typeface="Times New Roman" panose="02020603050405020304" pitchFamily="18" charset="0"/>
            </a:rPr>
            <a:t>95% of respondents are supportive or not averse to new homes being built in their local area.</a:t>
          </a:r>
        </a:p>
      </dsp:txBody>
      <dsp:txXfrm>
        <a:off x="0" y="1116124"/>
        <a:ext cx="8436052" cy="371678"/>
      </dsp:txXfrm>
    </dsp:sp>
    <dsp:sp modelId="{275D0ABB-B79B-46E9-A231-962F8A2BCDF6}">
      <dsp:nvSpPr>
        <dsp:cNvPr id="0" name=""/>
        <dsp:cNvSpPr/>
      </dsp:nvSpPr>
      <dsp:spPr>
        <a:xfrm>
          <a:off x="0" y="1487802"/>
          <a:ext cx="8436052" cy="0"/>
        </a:xfrm>
        <a:prstGeom prst="line">
          <a:avLst/>
        </a:prstGeom>
        <a:solidFill>
          <a:schemeClr val="accent1">
            <a:shade val="80000"/>
            <a:hueOff val="55233"/>
            <a:satOff val="-5411"/>
            <a:lumOff val="20707"/>
            <a:alphaOff val="0"/>
          </a:schemeClr>
        </a:solidFill>
        <a:ln w="10795" cap="flat" cmpd="sng" algn="ctr">
          <a:solidFill>
            <a:schemeClr val="accent1">
              <a:shade val="80000"/>
              <a:hueOff val="55233"/>
              <a:satOff val="-5411"/>
              <a:lumOff val="2070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FED8D4-4E99-4B7A-B224-96A91416C792}">
      <dsp:nvSpPr>
        <dsp:cNvPr id="0" name=""/>
        <dsp:cNvSpPr/>
      </dsp:nvSpPr>
      <dsp:spPr>
        <a:xfrm>
          <a:off x="0" y="1487802"/>
          <a:ext cx="8436052" cy="37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GB" sz="1100" kern="1200" dirty="0">
              <a:effectLst/>
              <a:latin typeface="+mn-lt"/>
              <a:ea typeface="Times New Roman" panose="02020603050405020304" pitchFamily="18" charset="0"/>
              <a:cs typeface="Times New Roman" panose="02020603050405020304" pitchFamily="18" charset="0"/>
            </a:rPr>
            <a:t>Welsh respondents were more likely than respondents from any other part of the UK to say housing will determine their vote at the next election.</a:t>
          </a:r>
        </a:p>
      </dsp:txBody>
      <dsp:txXfrm>
        <a:off x="0" y="1487802"/>
        <a:ext cx="8436052" cy="371678"/>
      </dsp:txXfrm>
    </dsp:sp>
    <dsp:sp modelId="{D6E288DA-66DE-4E83-8D29-FE1E1893D4EF}">
      <dsp:nvSpPr>
        <dsp:cNvPr id="0" name=""/>
        <dsp:cNvSpPr/>
      </dsp:nvSpPr>
      <dsp:spPr>
        <a:xfrm>
          <a:off x="0" y="1859480"/>
          <a:ext cx="8436052" cy="0"/>
        </a:xfrm>
        <a:prstGeom prst="line">
          <a:avLst/>
        </a:prstGeom>
        <a:solidFill>
          <a:schemeClr val="accent1">
            <a:shade val="80000"/>
            <a:hueOff val="69042"/>
            <a:satOff val="-6764"/>
            <a:lumOff val="25884"/>
            <a:alphaOff val="0"/>
          </a:schemeClr>
        </a:solidFill>
        <a:ln w="10795" cap="flat" cmpd="sng" algn="ctr">
          <a:solidFill>
            <a:schemeClr val="accent1">
              <a:shade val="80000"/>
              <a:hueOff val="69042"/>
              <a:satOff val="-6764"/>
              <a:lumOff val="258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637A2F-C6EB-4C12-870C-DA23BED067DB}">
      <dsp:nvSpPr>
        <dsp:cNvPr id="0" name=""/>
        <dsp:cNvSpPr/>
      </dsp:nvSpPr>
      <dsp:spPr>
        <a:xfrm>
          <a:off x="0" y="1859480"/>
          <a:ext cx="8436052" cy="37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GB" sz="1100" kern="1200" dirty="0">
              <a:effectLst/>
              <a:latin typeface="+mn-lt"/>
              <a:ea typeface="Times New Roman" panose="02020603050405020304" pitchFamily="18" charset="0"/>
              <a:cs typeface="Times New Roman" panose="02020603050405020304" pitchFamily="18" charset="0"/>
            </a:rPr>
            <a:t>76% agree building more homes is vital to tackling the nation’s housing shortage.</a:t>
          </a:r>
        </a:p>
      </dsp:txBody>
      <dsp:txXfrm>
        <a:off x="0" y="1859480"/>
        <a:ext cx="8436052" cy="3716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A47F1-F57E-4B68-B6BA-C4BB9A61FBAB}">
      <dsp:nvSpPr>
        <dsp:cNvPr id="0" name=""/>
        <dsp:cNvSpPr/>
      </dsp:nvSpPr>
      <dsp:spPr>
        <a:xfrm>
          <a:off x="0" y="80130"/>
          <a:ext cx="7920806" cy="397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dirty="0"/>
            <a:t>11. BUILD QUALITY AND CUSTOMER SATISFACTION</a:t>
          </a:r>
        </a:p>
      </dsp:txBody>
      <dsp:txXfrm>
        <a:off x="19419" y="99549"/>
        <a:ext cx="7881968" cy="358962"/>
      </dsp:txXfrm>
    </dsp:sp>
    <dsp:sp modelId="{B7E040C2-6C27-44BB-B42F-91C34887FEC0}">
      <dsp:nvSpPr>
        <dsp:cNvPr id="0" name=""/>
        <dsp:cNvSpPr/>
      </dsp:nvSpPr>
      <dsp:spPr>
        <a:xfrm>
          <a:off x="0" y="477930"/>
          <a:ext cx="7920806"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GB" sz="1300" kern="1200" dirty="0"/>
            <a:t>More than 90% of new home purchasers would recommend their builder to a friend and 87% were satisfied with the quality of their home, according to the 2024 customer satisfaction survey carried out by HBF. </a:t>
          </a:r>
        </a:p>
        <a:p>
          <a:pPr marL="114300" lvl="1" indent="-114300" algn="l" defTabSz="577850">
            <a:lnSpc>
              <a:spcPct val="90000"/>
            </a:lnSpc>
            <a:spcBef>
              <a:spcPct val="0"/>
            </a:spcBef>
            <a:spcAft>
              <a:spcPct val="20000"/>
            </a:spcAft>
            <a:buChar char="•"/>
          </a:pPr>
          <a:r>
            <a:rPr lang="en-GB" sz="1300" kern="1200" dirty="0"/>
            <a:t> In the 2022/23 survey year, 85% were satisfied with the service provided during the buying process. The survey response rate is very strong for a mixed-method survey design and compares very well with other consumer surveys.</a:t>
          </a:r>
        </a:p>
      </dsp:txBody>
      <dsp:txXfrm>
        <a:off x="0" y="477930"/>
        <a:ext cx="7920806" cy="1108485"/>
      </dsp:txXfrm>
    </dsp:sp>
    <dsp:sp modelId="{DD63BCFF-2B5B-4145-970C-BC4A525FA3A2}">
      <dsp:nvSpPr>
        <dsp:cNvPr id="0" name=""/>
        <dsp:cNvSpPr/>
      </dsp:nvSpPr>
      <dsp:spPr>
        <a:xfrm>
          <a:off x="0" y="1586415"/>
          <a:ext cx="7920806" cy="397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b="1" kern="1200" dirty="0"/>
            <a:t>12. SME HOME BUILDERS</a:t>
          </a:r>
        </a:p>
      </dsp:txBody>
      <dsp:txXfrm>
        <a:off x="19419" y="1605834"/>
        <a:ext cx="7881968" cy="358962"/>
      </dsp:txXfrm>
    </dsp:sp>
    <dsp:sp modelId="{4FD6A686-17DF-48EE-A131-930DF787C63E}">
      <dsp:nvSpPr>
        <dsp:cNvPr id="0" name=""/>
        <dsp:cNvSpPr/>
      </dsp:nvSpPr>
      <dsp:spPr>
        <a:xfrm>
          <a:off x="0" y="1984215"/>
          <a:ext cx="7920806" cy="1161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6" tIns="21590" rIns="120904" bIns="21590" numCol="1" spcCol="1270" anchor="t" anchorCtr="0">
          <a:noAutofit/>
        </a:bodyPr>
        <a:lstStyle/>
        <a:p>
          <a:pPr marL="114300" lvl="1" indent="-114300" algn="l" defTabSz="577850">
            <a:lnSpc>
              <a:spcPct val="90000"/>
            </a:lnSpc>
            <a:spcBef>
              <a:spcPct val="0"/>
            </a:spcBef>
            <a:spcAft>
              <a:spcPct val="20000"/>
            </a:spcAft>
            <a:buFont typeface="Symbol" panose="05050102010706020507" pitchFamily="18" charset="2"/>
            <a:buChar char=""/>
          </a:pPr>
          <a:r>
            <a:rPr lang="en-GB" sz="1300" kern="1200" dirty="0">
              <a:effectLst/>
              <a:latin typeface="+mn-lt"/>
              <a:ea typeface="Times New Roman" panose="02020603050405020304" pitchFamily="18" charset="0"/>
              <a:cs typeface="Times New Roman" panose="02020603050405020304" pitchFamily="18" charset="0"/>
            </a:rPr>
            <a:t>100% of respondents in Wales cited delays in securing planning permission or discharging conditions as a major barrier to growth.</a:t>
          </a:r>
          <a:endParaRPr lang="en-GB" sz="1300" kern="1200" dirty="0">
            <a:latin typeface="+mn-lt"/>
          </a:endParaRPr>
        </a:p>
        <a:p>
          <a:pPr marL="114300" lvl="1" indent="-114300" algn="l" defTabSz="577850">
            <a:lnSpc>
              <a:spcPct val="90000"/>
            </a:lnSpc>
            <a:spcBef>
              <a:spcPct val="0"/>
            </a:spcBef>
            <a:spcAft>
              <a:spcPct val="20000"/>
            </a:spcAft>
            <a:buFont typeface="Symbol" panose="05050102010706020507" pitchFamily="18" charset="2"/>
            <a:buChar char=""/>
          </a:pPr>
          <a:r>
            <a:rPr lang="en-GB" sz="1300" kern="1200" dirty="0">
              <a:effectLst/>
              <a:latin typeface="+mn-lt"/>
              <a:ea typeface="Times New Roman" panose="02020603050405020304" pitchFamily="18" charset="0"/>
              <a:cs typeface="Times New Roman" panose="02020603050405020304" pitchFamily="18" charset="0"/>
            </a:rPr>
            <a:t>A majority of respondents in Wales said that costs of obtaining an implementable planning permission had risen by 11% or more in the past 3 years, similar to survey respondents in the UK as a whole.</a:t>
          </a:r>
          <a:endParaRPr lang="en-GB" sz="1300" kern="1200" dirty="0">
            <a:latin typeface="+mn-lt"/>
          </a:endParaRPr>
        </a:p>
        <a:p>
          <a:pPr marL="114300" lvl="1" indent="-114300" algn="l" defTabSz="577850">
            <a:lnSpc>
              <a:spcPct val="90000"/>
            </a:lnSpc>
            <a:spcBef>
              <a:spcPct val="0"/>
            </a:spcBef>
            <a:spcAft>
              <a:spcPct val="20000"/>
            </a:spcAft>
            <a:buFont typeface="Symbol" panose="05050102010706020507" pitchFamily="18" charset="2"/>
            <a:buChar char=""/>
          </a:pPr>
          <a:r>
            <a:rPr lang="en-GB" sz="1300" kern="1200" dirty="0">
              <a:latin typeface="+mn-lt"/>
            </a:rPr>
            <a:t>In the UK as a whole, almost three-quarters (72%) of SME developers claim interest rate rises have been a major obstacle in the past year.</a:t>
          </a:r>
        </a:p>
      </dsp:txBody>
      <dsp:txXfrm>
        <a:off x="0" y="1984215"/>
        <a:ext cx="7920806" cy="1161270"/>
      </dsp:txXfrm>
    </dsp:sp>
    <dsp:sp modelId="{8F476C1C-88AB-46F5-8C85-F633DF1D8E3E}">
      <dsp:nvSpPr>
        <dsp:cNvPr id="0" name=""/>
        <dsp:cNvSpPr/>
      </dsp:nvSpPr>
      <dsp:spPr>
        <a:xfrm>
          <a:off x="0" y="3145485"/>
          <a:ext cx="7920806" cy="397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Font typeface="Symbol" panose="05050102010706020507" pitchFamily="18" charset="2"/>
            <a:buNone/>
          </a:pPr>
          <a:r>
            <a:rPr lang="en-GB" sz="1700" b="1" kern="1200" dirty="0">
              <a:latin typeface="+mn-lt"/>
            </a:rPr>
            <a:t>13. UNSPENT DEVELOPER CONTRIBUTIONS</a:t>
          </a:r>
        </a:p>
      </dsp:txBody>
      <dsp:txXfrm>
        <a:off x="19419" y="3164904"/>
        <a:ext cx="7881968" cy="358962"/>
      </dsp:txXfrm>
    </dsp:sp>
    <dsp:sp modelId="{466CB7AB-CA7F-44E1-A068-FC5468EBE021}">
      <dsp:nvSpPr>
        <dsp:cNvPr id="0" name=""/>
        <dsp:cNvSpPr/>
      </dsp:nvSpPr>
      <dsp:spPr>
        <a:xfrm>
          <a:off x="0" y="3543285"/>
          <a:ext cx="7920806" cy="985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GB" sz="1300" kern="1200" dirty="0"/>
            <a:t>Local authorities in Wales are, on average, sitting on over £5.1 million in unspent developer contributions.</a:t>
          </a:r>
          <a:endParaRPr lang="en-GB" sz="1300" b="1" kern="1200" dirty="0">
            <a:latin typeface="+mn-lt"/>
          </a:endParaRPr>
        </a:p>
        <a:p>
          <a:pPr marL="114300" lvl="1" indent="-114300" algn="l" defTabSz="577850">
            <a:lnSpc>
              <a:spcPct val="90000"/>
            </a:lnSpc>
            <a:spcBef>
              <a:spcPct val="0"/>
            </a:spcBef>
            <a:spcAft>
              <a:spcPct val="20000"/>
            </a:spcAft>
            <a:buChar char="•"/>
          </a:pPr>
          <a:r>
            <a:rPr lang="en-GB" sz="1300" kern="1200" dirty="0"/>
            <a:t>Around £112m is likely to be held unspent in Wales in total.</a:t>
          </a:r>
          <a:endParaRPr lang="en-GB" sz="1300" b="1" kern="1200" dirty="0">
            <a:latin typeface="+mn-lt"/>
          </a:endParaRPr>
        </a:p>
        <a:p>
          <a:pPr marL="114300" lvl="1" indent="-114300" algn="l" defTabSz="577850">
            <a:lnSpc>
              <a:spcPct val="90000"/>
            </a:lnSpc>
            <a:spcBef>
              <a:spcPct val="0"/>
            </a:spcBef>
            <a:spcAft>
              <a:spcPct val="20000"/>
            </a:spcAft>
            <a:buChar char="•"/>
          </a:pPr>
          <a:r>
            <a:rPr lang="en-GB" sz="1300" kern="1200" dirty="0"/>
            <a:t>Cardiff City Council holds the most in unspent contributions (£23.3m), and Pembrokeshire County Council holds the most in unspent affordable housing contributions (£4.4m).</a:t>
          </a:r>
          <a:endParaRPr lang="en-GB" sz="1300" b="1" kern="1200" dirty="0">
            <a:latin typeface="+mn-lt"/>
          </a:endParaRPr>
        </a:p>
      </dsp:txBody>
      <dsp:txXfrm>
        <a:off x="0" y="3543285"/>
        <a:ext cx="7920806" cy="98532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eaLnBrk="1" hangingPunct="1">
              <a:defRPr sz="1200" dirty="0">
                <a:latin typeface="Arial" pitchFamily="34" charset="0"/>
                <a:ea typeface="ＭＳ Ｐゴシック"/>
                <a:cs typeface="ＭＳ Ｐゴシック"/>
              </a:defRPr>
            </a:lvl1pPr>
          </a:lstStyle>
          <a:p>
            <a:pPr>
              <a:defRPr/>
            </a:pPr>
            <a:endParaRPr lang="en-GB" dirty="0"/>
          </a:p>
        </p:txBody>
      </p:sp>
      <p:sp>
        <p:nvSpPr>
          <p:cNvPr id="3" name="Date Placeholder 2"/>
          <p:cNvSpPr>
            <a:spLocks noGrp="1"/>
          </p:cNvSpPr>
          <p:nvPr>
            <p:ph type="dt" sz="quarter"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BE602A8F-58EA-4D04-8122-BC90816E82B8}" type="datetimeFigureOut">
              <a:rPr lang="en-US" altLang="en-US"/>
              <a:pPr/>
              <a:t>6/4/2024</a:t>
            </a:fld>
            <a:endParaRPr lang="en-GB" altLang="en-US" dirty="0"/>
          </a:p>
        </p:txBody>
      </p:sp>
      <p:sp>
        <p:nvSpPr>
          <p:cNvPr id="4" name="Footer Placeholder 3"/>
          <p:cNvSpPr>
            <a:spLocks noGrp="1"/>
          </p:cNvSpPr>
          <p:nvPr>
            <p:ph type="ftr" sz="quarter" idx="2"/>
          </p:nvPr>
        </p:nvSpPr>
        <p:spPr>
          <a:xfrm>
            <a:off x="0" y="9429673"/>
            <a:ext cx="2946400" cy="496966"/>
          </a:xfrm>
          <a:prstGeom prst="rect">
            <a:avLst/>
          </a:prstGeom>
        </p:spPr>
        <p:txBody>
          <a:bodyPr vert="horz" lIns="91440" tIns="45720" rIns="91440" bIns="45720" rtlCol="0" anchor="b"/>
          <a:lstStyle>
            <a:lvl1pPr algn="l" eaLnBrk="1" hangingPunct="1">
              <a:defRPr sz="1200" dirty="0">
                <a:latin typeface="Arial" pitchFamily="34" charset="0"/>
                <a:ea typeface="ＭＳ Ｐゴシック"/>
                <a:cs typeface="ＭＳ Ｐゴシック"/>
              </a:defRPr>
            </a:lvl1pPr>
          </a:lstStyle>
          <a:p>
            <a:pPr>
              <a:defRPr/>
            </a:pPr>
            <a:endParaRPr lang="en-GB" dirty="0"/>
          </a:p>
        </p:txBody>
      </p:sp>
      <p:sp>
        <p:nvSpPr>
          <p:cNvPr id="5" name="Slide Number Placeholder 4"/>
          <p:cNvSpPr>
            <a:spLocks noGrp="1"/>
          </p:cNvSpPr>
          <p:nvPr>
            <p:ph type="sldNum" sz="quarter" idx="3"/>
          </p:nvPr>
        </p:nvSpPr>
        <p:spPr>
          <a:xfrm>
            <a:off x="3849688" y="9429673"/>
            <a:ext cx="2946400"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9736CB-0DD3-41AF-8273-15449623ADCE}" type="slidenum">
              <a:rPr lang="en-GB" altLang="en-US"/>
              <a:pPr/>
              <a:t>‹#›</a:t>
            </a:fld>
            <a:endParaRPr lang="en-GB" altLang="en-US" dirty="0"/>
          </a:p>
        </p:txBody>
      </p:sp>
    </p:spTree>
    <p:extLst>
      <p:ext uri="{BB962C8B-B14F-4D97-AF65-F5344CB8AC3E}">
        <p14:creationId xmlns:p14="http://schemas.microsoft.com/office/powerpoint/2010/main" val="4123331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eaLnBrk="0" hangingPunct="0">
              <a:defRPr sz="1200" dirty="0">
                <a:latin typeface="Arial" charset="0"/>
                <a:ea typeface="ＭＳ Ｐゴシック" pitchFamily="1" charset="-128"/>
                <a:cs typeface="+mn-cs"/>
              </a:defRPr>
            </a:lvl1pPr>
          </a:lstStyle>
          <a:p>
            <a:pPr>
              <a:defRPr/>
            </a:pPr>
            <a:endParaRPr lang="en-GB" dirty="0"/>
          </a:p>
        </p:txBody>
      </p:sp>
      <p:sp>
        <p:nvSpPr>
          <p:cNvPr id="3" name="Date Placeholder 2"/>
          <p:cNvSpPr>
            <a:spLocks noGrp="1"/>
          </p:cNvSpPr>
          <p:nvPr>
            <p:ph type="dt"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9DE3E39-8330-4D4B-A98C-5A5851FB287E}" type="datetimeFigureOut">
              <a:rPr lang="en-US" altLang="en-US"/>
              <a:pPr/>
              <a:t>6/4/2024</a:t>
            </a:fld>
            <a:endParaRPr lang="en-GB" alt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0" y="4715631"/>
            <a:ext cx="5438775" cy="4467939"/>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9429673"/>
            <a:ext cx="2946400" cy="496966"/>
          </a:xfrm>
          <a:prstGeom prst="rect">
            <a:avLst/>
          </a:prstGeom>
        </p:spPr>
        <p:txBody>
          <a:bodyPr vert="horz" lIns="91440" tIns="45720" rIns="91440" bIns="45720" rtlCol="0" anchor="b"/>
          <a:lstStyle>
            <a:lvl1pPr algn="l" eaLnBrk="0" hangingPunct="0">
              <a:defRPr sz="1200" dirty="0">
                <a:latin typeface="Arial" charset="0"/>
                <a:ea typeface="ＭＳ Ｐゴシック" pitchFamily="1" charset="-128"/>
                <a:cs typeface="+mn-cs"/>
              </a:defRPr>
            </a:lvl1pPr>
          </a:lstStyle>
          <a:p>
            <a:pPr>
              <a:defRPr/>
            </a:pPr>
            <a:endParaRPr lang="en-GB" dirty="0"/>
          </a:p>
        </p:txBody>
      </p:sp>
      <p:sp>
        <p:nvSpPr>
          <p:cNvPr id="7" name="Slide Number Placeholder 6"/>
          <p:cNvSpPr>
            <a:spLocks noGrp="1"/>
          </p:cNvSpPr>
          <p:nvPr>
            <p:ph type="sldNum" sz="quarter" idx="5"/>
          </p:nvPr>
        </p:nvSpPr>
        <p:spPr>
          <a:xfrm>
            <a:off x="3849688" y="9429673"/>
            <a:ext cx="2946400" cy="49696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4FCFE23-32E3-43BA-A0AC-D171F4A0291F}" type="slidenum">
              <a:rPr lang="en-GB" altLang="en-US"/>
              <a:pPr/>
              <a:t>‹#›</a:t>
            </a:fld>
            <a:endParaRPr lang="en-GB" altLang="en-US" dirty="0"/>
          </a:p>
        </p:txBody>
      </p:sp>
    </p:spTree>
    <p:extLst>
      <p:ext uri="{BB962C8B-B14F-4D97-AF65-F5344CB8AC3E}">
        <p14:creationId xmlns:p14="http://schemas.microsoft.com/office/powerpoint/2010/main" val="4224681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3806"/>
            <a:ext cx="7772400" cy="1283199"/>
          </a:xfrm>
          <a:noFill/>
        </p:spPr>
        <p:txBody>
          <a:bodyPr>
            <a:normAutofit/>
          </a:bodyPr>
          <a:lstStyle>
            <a:lvl1pPr algn="ctr">
              <a:defRPr sz="2700" b="1">
                <a:solidFill>
                  <a:schemeClr val="tx2"/>
                </a:solidFill>
              </a:defRPr>
            </a:lvl1pPr>
          </a:lstStyle>
          <a:p>
            <a:r>
              <a:rPr lang="en-US"/>
              <a:t>Click to edit Master title style</a:t>
            </a:r>
            <a:endParaRPr lang="en-GB" dirty="0"/>
          </a:p>
        </p:txBody>
      </p:sp>
      <p:sp>
        <p:nvSpPr>
          <p:cNvPr id="3" name="Subtitle 2"/>
          <p:cNvSpPr>
            <a:spLocks noGrp="1"/>
          </p:cNvSpPr>
          <p:nvPr>
            <p:ph type="subTitle" idx="1"/>
          </p:nvPr>
        </p:nvSpPr>
        <p:spPr>
          <a:xfrm>
            <a:off x="1371600" y="3643467"/>
            <a:ext cx="6400800" cy="1456375"/>
          </a:xfrm>
        </p:spPr>
        <p:txBody>
          <a:bodyPr>
            <a:normAutofit/>
          </a:bodyPr>
          <a:lstStyle>
            <a:lvl1pPr marL="0" indent="0" algn="ctr">
              <a:buNone/>
              <a:defRPr sz="2100">
                <a:solidFill>
                  <a:schemeClr val="accent1"/>
                </a:solidFill>
              </a:defRPr>
            </a:lvl1pPr>
            <a:lvl2pPr marL="144655" indent="0" algn="ctr">
              <a:buNone/>
              <a:defRPr/>
            </a:lvl2pPr>
            <a:lvl3pPr marL="289308" indent="0" algn="ctr">
              <a:buNone/>
              <a:defRPr/>
            </a:lvl3pPr>
            <a:lvl4pPr marL="433962" indent="0" algn="ctr">
              <a:buNone/>
              <a:defRPr/>
            </a:lvl4pPr>
            <a:lvl5pPr marL="578615" indent="0" algn="ctr">
              <a:buNone/>
              <a:defRPr/>
            </a:lvl5pPr>
            <a:lvl6pPr marL="723269" indent="0" algn="ctr">
              <a:buNone/>
              <a:defRPr/>
            </a:lvl6pPr>
            <a:lvl7pPr marL="867923" indent="0" algn="ctr">
              <a:buNone/>
              <a:defRPr/>
            </a:lvl7pPr>
            <a:lvl8pPr marL="1012577" indent="0" algn="ctr">
              <a:buNone/>
              <a:defRPr/>
            </a:lvl8pPr>
            <a:lvl9pPr marL="1157230" indent="0" algn="ctr">
              <a:buNone/>
              <a:defRPr/>
            </a:lvl9pPr>
          </a:lstStyle>
          <a:p>
            <a:r>
              <a:rPr lang="en-US"/>
              <a:t>Click to edit Master subtitle style</a:t>
            </a:r>
            <a:endParaRPr lang="en-GB" dirty="0"/>
          </a:p>
        </p:txBody>
      </p:sp>
      <p:cxnSp>
        <p:nvCxnSpPr>
          <p:cNvPr id="8" name="Straight Connector 7"/>
          <p:cNvCxnSpPr/>
          <p:nvPr/>
        </p:nvCxnSpPr>
        <p:spPr bwMode="auto">
          <a:xfrm>
            <a:off x="685800" y="3356992"/>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373598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lvl1pPr>
              <a:defRPr sz="2400"/>
            </a:lvl1pPr>
          </a:lstStyle>
          <a:p>
            <a:r>
              <a:rPr lang="en-US"/>
              <a:t>Click to edit Master title style</a:t>
            </a:r>
            <a:endParaRPr lang="en-GB" dirty="0"/>
          </a:p>
        </p:txBody>
      </p:sp>
      <p:sp>
        <p:nvSpPr>
          <p:cNvPr id="3" name="Text Placeholder 2"/>
          <p:cNvSpPr>
            <a:spLocks noGrp="1"/>
          </p:cNvSpPr>
          <p:nvPr>
            <p:ph type="body" idx="1"/>
          </p:nvPr>
        </p:nvSpPr>
        <p:spPr>
          <a:xfrm>
            <a:off x="457200" y="947421"/>
            <a:ext cx="4040188" cy="537383"/>
          </a:xfrm>
        </p:spPr>
        <p:txBody>
          <a:bodyPr anchor="b"/>
          <a:lstStyle>
            <a:lvl1pPr marL="0" indent="0">
              <a:buNone/>
              <a:defRPr sz="760" b="1"/>
            </a:lvl1pPr>
            <a:lvl2pPr marL="144655" indent="0">
              <a:buNone/>
              <a:defRPr sz="633" b="1"/>
            </a:lvl2pPr>
            <a:lvl3pPr marL="289308" indent="0">
              <a:buNone/>
              <a:defRPr sz="570" b="1"/>
            </a:lvl3pPr>
            <a:lvl4pPr marL="433962" indent="0">
              <a:buNone/>
              <a:defRPr sz="506" b="1"/>
            </a:lvl4pPr>
            <a:lvl5pPr marL="578615" indent="0">
              <a:buNone/>
              <a:defRPr sz="506" b="1"/>
            </a:lvl5pPr>
            <a:lvl6pPr marL="723269" indent="0">
              <a:buNone/>
              <a:defRPr sz="506" b="1"/>
            </a:lvl6pPr>
            <a:lvl7pPr marL="867923" indent="0">
              <a:buNone/>
              <a:defRPr sz="506" b="1"/>
            </a:lvl7pPr>
            <a:lvl8pPr marL="1012577" indent="0">
              <a:buNone/>
              <a:defRPr sz="506" b="1"/>
            </a:lvl8pPr>
            <a:lvl9pPr marL="1157230" indent="0">
              <a:buNone/>
              <a:defRPr sz="506" b="1"/>
            </a:lvl9pPr>
          </a:lstStyle>
          <a:p>
            <a:pPr lvl="0"/>
            <a:r>
              <a:rPr lang="en-US"/>
              <a:t>Click to edit Master text styles</a:t>
            </a:r>
          </a:p>
        </p:txBody>
      </p:sp>
      <p:sp>
        <p:nvSpPr>
          <p:cNvPr id="4" name="Content Placeholder 3"/>
          <p:cNvSpPr>
            <a:spLocks noGrp="1"/>
          </p:cNvSpPr>
          <p:nvPr>
            <p:ph sz="half" idx="2"/>
          </p:nvPr>
        </p:nvSpPr>
        <p:spPr>
          <a:xfrm>
            <a:off x="457200" y="1484781"/>
            <a:ext cx="4040188" cy="4032453"/>
          </a:xfrm>
        </p:spPr>
        <p:txBody>
          <a:bodyPr/>
          <a:lstStyle>
            <a:lvl1pPr>
              <a:defRPr sz="760"/>
            </a:lvl1pPr>
            <a:lvl2pPr>
              <a:defRPr sz="633"/>
            </a:lvl2pPr>
            <a:lvl3pPr>
              <a:defRPr sz="570"/>
            </a:lvl3pPr>
            <a:lvl4pPr>
              <a:defRPr sz="506"/>
            </a:lvl4pPr>
            <a:lvl5pPr>
              <a:defRPr sz="506"/>
            </a:lvl5pPr>
            <a:lvl6pPr>
              <a:defRPr sz="506"/>
            </a:lvl6pPr>
            <a:lvl7pPr>
              <a:defRPr sz="506"/>
            </a:lvl7pPr>
            <a:lvl8pPr>
              <a:defRPr sz="506"/>
            </a:lvl8pPr>
            <a:lvl9pPr>
              <a:defRPr sz="5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37" y="947421"/>
            <a:ext cx="4041775" cy="537385"/>
          </a:xfrm>
        </p:spPr>
        <p:txBody>
          <a:bodyPr anchor="b"/>
          <a:lstStyle>
            <a:lvl1pPr marL="0" indent="0">
              <a:buNone/>
              <a:defRPr sz="760" b="1"/>
            </a:lvl1pPr>
            <a:lvl2pPr marL="144655" indent="0">
              <a:buNone/>
              <a:defRPr sz="633" b="1"/>
            </a:lvl2pPr>
            <a:lvl3pPr marL="289308" indent="0">
              <a:buNone/>
              <a:defRPr sz="570" b="1"/>
            </a:lvl3pPr>
            <a:lvl4pPr marL="433962" indent="0">
              <a:buNone/>
              <a:defRPr sz="506" b="1"/>
            </a:lvl4pPr>
            <a:lvl5pPr marL="578615" indent="0">
              <a:buNone/>
              <a:defRPr sz="506" b="1"/>
            </a:lvl5pPr>
            <a:lvl6pPr marL="723269" indent="0">
              <a:buNone/>
              <a:defRPr sz="506" b="1"/>
            </a:lvl6pPr>
            <a:lvl7pPr marL="867923" indent="0">
              <a:buNone/>
              <a:defRPr sz="506" b="1"/>
            </a:lvl7pPr>
            <a:lvl8pPr marL="1012577" indent="0">
              <a:buNone/>
              <a:defRPr sz="506" b="1"/>
            </a:lvl8pPr>
            <a:lvl9pPr marL="1157230" indent="0">
              <a:buNone/>
              <a:defRPr sz="506" b="1"/>
            </a:lvl9pPr>
          </a:lstStyle>
          <a:p>
            <a:pPr lvl="0"/>
            <a:r>
              <a:rPr lang="en-US"/>
              <a:t>Click to edit Master text styles</a:t>
            </a:r>
          </a:p>
        </p:txBody>
      </p:sp>
      <p:sp>
        <p:nvSpPr>
          <p:cNvPr id="6" name="Content Placeholder 5"/>
          <p:cNvSpPr>
            <a:spLocks noGrp="1"/>
          </p:cNvSpPr>
          <p:nvPr>
            <p:ph sz="quarter" idx="4"/>
          </p:nvPr>
        </p:nvSpPr>
        <p:spPr>
          <a:xfrm>
            <a:off x="4645037" y="1484782"/>
            <a:ext cx="4041775" cy="4032451"/>
          </a:xfrm>
        </p:spPr>
        <p:txBody>
          <a:bodyPr/>
          <a:lstStyle>
            <a:lvl1pPr>
              <a:defRPr sz="760"/>
            </a:lvl1pPr>
            <a:lvl2pPr>
              <a:defRPr sz="633"/>
            </a:lvl2pPr>
            <a:lvl3pPr>
              <a:defRPr sz="570"/>
            </a:lvl3pPr>
            <a:lvl4pPr>
              <a:defRPr sz="506"/>
            </a:lvl4pPr>
            <a:lvl5pPr>
              <a:defRPr sz="506"/>
            </a:lvl5pPr>
            <a:lvl6pPr>
              <a:defRPr sz="506"/>
            </a:lvl6pPr>
            <a:lvl7pPr>
              <a:defRPr sz="506"/>
            </a:lvl7pPr>
            <a:lvl8pPr>
              <a:defRPr sz="506"/>
            </a:lvl8pPr>
            <a:lvl9pPr>
              <a:defRPr sz="5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p:nvCxnSpPr>
        <p:spPr bwMode="auto">
          <a:xfrm>
            <a:off x="457200" y="908720"/>
            <a:ext cx="8273262" cy="38678"/>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50214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72008"/>
            <a:ext cx="7772400" cy="908720"/>
          </a:xfrm>
        </p:spPr>
        <p:txBody>
          <a:bodyPr>
            <a:normAutofit/>
          </a:bodyPr>
          <a:lstStyle>
            <a:lvl1pPr>
              <a:defRPr sz="2400"/>
            </a:lvl1pPr>
          </a:lstStyle>
          <a:p>
            <a:r>
              <a:rPr lang="en-US"/>
              <a:t>Click to edit Master title style</a:t>
            </a:r>
            <a:endParaRPr lang="en-GB" dirty="0"/>
          </a:p>
        </p:txBody>
      </p:sp>
      <p:sp>
        <p:nvSpPr>
          <p:cNvPr id="9" name="Rectangle 6"/>
          <p:cNvSpPr txBox="1">
            <a:spLocks noChangeArrowheads="1"/>
          </p:cNvSpPr>
          <p:nvPr/>
        </p:nvSpPr>
        <p:spPr>
          <a:xfrm>
            <a:off x="6125204" y="6150505"/>
            <a:ext cx="1905000" cy="457200"/>
          </a:xfrm>
          <a:prstGeom prst="rect">
            <a:avLst/>
          </a:prstGeom>
          <a:ln/>
        </p:spPr>
        <p:txBody>
          <a:bodyPr/>
          <a:lstStyle>
            <a:defPPr>
              <a:defRPr lang="en-GB"/>
            </a:defPPr>
            <a:lvl1pPr algn="l" rtl="0" eaLnBrk="0" fontAlgn="base" hangingPunct="0">
              <a:spcBef>
                <a:spcPct val="0"/>
              </a:spcBef>
              <a:spcAft>
                <a:spcPct val="0"/>
              </a:spcAft>
              <a:defRPr sz="1600" kern="1200">
                <a:solidFill>
                  <a:schemeClr val="bg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fld id="{2E6D2815-91A8-4AF6-8528-A9B73F732090}" type="slidenum">
              <a:rPr lang="en-US" altLang="en-US" sz="900" smtClean="0"/>
              <a:pPr/>
              <a:t>‹#›</a:t>
            </a:fld>
            <a:endParaRPr lang="en-US" altLang="en-US" sz="900" dirty="0"/>
          </a:p>
        </p:txBody>
      </p:sp>
      <p:cxnSp>
        <p:nvCxnSpPr>
          <p:cNvPr id="10" name="Straight Connector 9"/>
          <p:cNvCxnSpPr/>
          <p:nvPr/>
        </p:nvCxnSpPr>
        <p:spPr bwMode="auto">
          <a:xfrm>
            <a:off x="699703" y="1006129"/>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175453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olid fill">
    <p:spTree>
      <p:nvGrpSpPr>
        <p:cNvPr id="1" name=""/>
        <p:cNvGrpSpPr/>
        <p:nvPr/>
      </p:nvGrpSpPr>
      <p:grpSpPr>
        <a:xfrm>
          <a:off x="0" y="0"/>
          <a:ext cx="0" cy="0"/>
          <a:chOff x="0" y="0"/>
          <a:chExt cx="0" cy="0"/>
        </a:xfrm>
      </p:grpSpPr>
    </p:spTree>
    <p:extLst>
      <p:ext uri="{BB962C8B-B14F-4D97-AF65-F5344CB8AC3E}">
        <p14:creationId xmlns:p14="http://schemas.microsoft.com/office/powerpoint/2010/main" val="92771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06710"/>
            <a:ext cx="3008313" cy="1162050"/>
          </a:xfrm>
        </p:spPr>
        <p:txBody>
          <a:bodyPr anchor="b"/>
          <a:lstStyle>
            <a:lvl1pPr algn="l">
              <a:defRPr sz="633" b="1"/>
            </a:lvl1pPr>
          </a:lstStyle>
          <a:p>
            <a:r>
              <a:rPr lang="en-US"/>
              <a:t>Click to edit Master title style</a:t>
            </a:r>
            <a:endParaRPr lang="en-GB"/>
          </a:p>
        </p:txBody>
      </p:sp>
      <p:sp>
        <p:nvSpPr>
          <p:cNvPr id="3" name="Content Placeholder 2"/>
          <p:cNvSpPr>
            <a:spLocks noGrp="1"/>
          </p:cNvSpPr>
          <p:nvPr>
            <p:ph idx="1"/>
          </p:nvPr>
        </p:nvSpPr>
        <p:spPr>
          <a:xfrm>
            <a:off x="3575050" y="96191"/>
            <a:ext cx="5111750" cy="5349057"/>
          </a:xfrm>
        </p:spPr>
        <p:txBody>
          <a:bodyPr/>
          <a:lstStyle>
            <a:lvl1pPr>
              <a:defRPr sz="1013"/>
            </a:lvl1pPr>
            <a:lvl2pPr>
              <a:defRPr sz="886"/>
            </a:lvl2pPr>
            <a:lvl3pPr>
              <a:defRPr sz="760"/>
            </a:lvl3pPr>
            <a:lvl4pPr>
              <a:defRPr sz="633"/>
            </a:lvl4pPr>
            <a:lvl5pPr>
              <a:defRPr sz="633"/>
            </a:lvl5pPr>
            <a:lvl6pPr>
              <a:defRPr sz="633"/>
            </a:lvl6pPr>
            <a:lvl7pPr>
              <a:defRPr sz="633"/>
            </a:lvl7pPr>
            <a:lvl8pPr>
              <a:defRPr sz="633"/>
            </a:lvl8pPr>
            <a:lvl9pPr>
              <a:defRPr sz="6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2" y="1268761"/>
            <a:ext cx="3008313" cy="4176464"/>
          </a:xfrm>
        </p:spPr>
        <p:txBody>
          <a:bodyPr/>
          <a:lstStyle>
            <a:lvl1pPr marL="0" indent="0">
              <a:buNone/>
              <a:defRPr sz="443"/>
            </a:lvl1pPr>
            <a:lvl2pPr marL="144655" indent="0">
              <a:buNone/>
              <a:defRPr sz="380"/>
            </a:lvl2pPr>
            <a:lvl3pPr marL="289308" indent="0">
              <a:buNone/>
              <a:defRPr sz="316"/>
            </a:lvl3pPr>
            <a:lvl4pPr marL="433962" indent="0">
              <a:buNone/>
              <a:defRPr sz="285"/>
            </a:lvl4pPr>
            <a:lvl5pPr marL="578615" indent="0">
              <a:buNone/>
              <a:defRPr sz="285"/>
            </a:lvl5pPr>
            <a:lvl6pPr marL="723269" indent="0">
              <a:buNone/>
              <a:defRPr sz="285"/>
            </a:lvl6pPr>
            <a:lvl7pPr marL="867923" indent="0">
              <a:buNone/>
              <a:defRPr sz="285"/>
            </a:lvl7pPr>
            <a:lvl8pPr marL="1012577" indent="0">
              <a:buNone/>
              <a:defRPr sz="285"/>
            </a:lvl8pPr>
            <a:lvl9pPr marL="1157230" indent="0">
              <a:buNone/>
              <a:defRPr sz="285"/>
            </a:lvl9pPr>
          </a:lstStyle>
          <a:p>
            <a:pPr lvl="0"/>
            <a:r>
              <a:rPr lang="en-US"/>
              <a:t>Click to edit Master text styles</a:t>
            </a:r>
          </a:p>
        </p:txBody>
      </p:sp>
      <p:sp>
        <p:nvSpPr>
          <p:cNvPr id="11" name="Rectangle 6"/>
          <p:cNvSpPr txBox="1">
            <a:spLocks noChangeArrowheads="1"/>
          </p:cNvSpPr>
          <p:nvPr/>
        </p:nvSpPr>
        <p:spPr>
          <a:xfrm>
            <a:off x="6125204" y="6150505"/>
            <a:ext cx="1905000" cy="457200"/>
          </a:xfrm>
          <a:prstGeom prst="rect">
            <a:avLst/>
          </a:prstGeom>
          <a:ln/>
        </p:spPr>
        <p:txBody>
          <a:bodyPr/>
          <a:lstStyle>
            <a:defPPr>
              <a:defRPr lang="en-GB"/>
            </a:defPPr>
            <a:lvl1pPr algn="l" rtl="0" eaLnBrk="0" fontAlgn="base" hangingPunct="0">
              <a:spcBef>
                <a:spcPct val="0"/>
              </a:spcBef>
              <a:spcAft>
                <a:spcPct val="0"/>
              </a:spcAft>
              <a:defRPr sz="1600" kern="1200">
                <a:solidFill>
                  <a:schemeClr val="bg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fld id="{2E6D2815-91A8-4AF6-8528-A9B73F732090}" type="slidenum">
              <a:rPr lang="en-US" altLang="en-US" sz="900" smtClean="0"/>
              <a:pPr/>
              <a:t>‹#›</a:t>
            </a:fld>
            <a:endParaRPr lang="en-US" altLang="en-US" sz="900" dirty="0"/>
          </a:p>
        </p:txBody>
      </p:sp>
    </p:spTree>
    <p:extLst>
      <p:ext uri="{BB962C8B-B14F-4D97-AF65-F5344CB8AC3E}">
        <p14:creationId xmlns:p14="http://schemas.microsoft.com/office/powerpoint/2010/main" val="2688937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02422"/>
            <a:ext cx="5486400" cy="566738"/>
          </a:xfrm>
        </p:spPr>
        <p:txBody>
          <a:bodyPr anchor="b"/>
          <a:lstStyle>
            <a:lvl1pPr algn="l">
              <a:defRPr sz="633" b="1"/>
            </a:lvl1pPr>
          </a:lstStyle>
          <a:p>
            <a:r>
              <a:rPr lang="en-US"/>
              <a:t>Click to edit Master title style</a:t>
            </a:r>
            <a:endParaRPr lang="en-GB"/>
          </a:p>
        </p:txBody>
      </p:sp>
      <p:sp>
        <p:nvSpPr>
          <p:cNvPr id="3" name="Picture Placeholder 2"/>
          <p:cNvSpPr>
            <a:spLocks noGrp="1"/>
          </p:cNvSpPr>
          <p:nvPr>
            <p:ph type="pic" idx="1"/>
          </p:nvPr>
        </p:nvSpPr>
        <p:spPr>
          <a:xfrm>
            <a:off x="1792288" y="116632"/>
            <a:ext cx="5486400" cy="4114800"/>
          </a:xfrm>
        </p:spPr>
        <p:txBody>
          <a:bodyPr/>
          <a:lstStyle>
            <a:lvl1pPr marL="0" indent="0">
              <a:buNone/>
              <a:defRPr sz="1013"/>
            </a:lvl1pPr>
            <a:lvl2pPr marL="144655" indent="0">
              <a:buNone/>
              <a:defRPr sz="886"/>
            </a:lvl2pPr>
            <a:lvl3pPr marL="289308" indent="0">
              <a:buNone/>
              <a:defRPr sz="760"/>
            </a:lvl3pPr>
            <a:lvl4pPr marL="433962" indent="0">
              <a:buNone/>
              <a:defRPr sz="633"/>
            </a:lvl4pPr>
            <a:lvl5pPr marL="578615" indent="0">
              <a:buNone/>
              <a:defRPr sz="633"/>
            </a:lvl5pPr>
            <a:lvl6pPr marL="723269" indent="0">
              <a:buNone/>
              <a:defRPr sz="633"/>
            </a:lvl6pPr>
            <a:lvl7pPr marL="867923" indent="0">
              <a:buNone/>
              <a:defRPr sz="633"/>
            </a:lvl7pPr>
            <a:lvl8pPr marL="1012577" indent="0">
              <a:buNone/>
              <a:defRPr sz="633"/>
            </a:lvl8pPr>
            <a:lvl9pPr marL="1157230" indent="0">
              <a:buNone/>
              <a:defRPr sz="633"/>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4869160"/>
            <a:ext cx="5486400" cy="648072"/>
          </a:xfrm>
        </p:spPr>
        <p:txBody>
          <a:bodyPr/>
          <a:lstStyle>
            <a:lvl1pPr marL="0" indent="0">
              <a:buNone/>
              <a:defRPr sz="443"/>
            </a:lvl1pPr>
            <a:lvl2pPr marL="144655" indent="0">
              <a:buNone/>
              <a:defRPr sz="380"/>
            </a:lvl2pPr>
            <a:lvl3pPr marL="289308" indent="0">
              <a:buNone/>
              <a:defRPr sz="316"/>
            </a:lvl3pPr>
            <a:lvl4pPr marL="433962" indent="0">
              <a:buNone/>
              <a:defRPr sz="285"/>
            </a:lvl4pPr>
            <a:lvl5pPr marL="578615" indent="0">
              <a:buNone/>
              <a:defRPr sz="285"/>
            </a:lvl5pPr>
            <a:lvl6pPr marL="723269" indent="0">
              <a:buNone/>
              <a:defRPr sz="285"/>
            </a:lvl6pPr>
            <a:lvl7pPr marL="867923" indent="0">
              <a:buNone/>
              <a:defRPr sz="285"/>
            </a:lvl7pPr>
            <a:lvl8pPr marL="1012577" indent="0">
              <a:buNone/>
              <a:defRPr sz="285"/>
            </a:lvl8pPr>
            <a:lvl9pPr marL="1157230" indent="0">
              <a:buNone/>
              <a:defRPr sz="285"/>
            </a:lvl9pPr>
          </a:lstStyle>
          <a:p>
            <a:pPr lvl="0"/>
            <a:r>
              <a:rPr lang="en-US"/>
              <a:t>Click to edit Master text styles</a:t>
            </a:r>
          </a:p>
        </p:txBody>
      </p:sp>
    </p:spTree>
    <p:extLst>
      <p:ext uri="{BB962C8B-B14F-4D97-AF65-F5344CB8AC3E}">
        <p14:creationId xmlns:p14="http://schemas.microsoft.com/office/powerpoint/2010/main" val="2810648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08720"/>
          </a:xfrm>
        </p:spPr>
        <p:txBody>
          <a:bodyPr>
            <a:normAutofit/>
          </a:bodyPr>
          <a:lstStyle>
            <a:lvl1pPr>
              <a:defRPr sz="2400"/>
            </a:lvl1pPr>
          </a:lstStyle>
          <a:p>
            <a:r>
              <a:rPr lang="en-US"/>
              <a:t>Click to edit Master title style</a:t>
            </a:r>
            <a:endParaRPr lang="en-GB" dirty="0"/>
          </a:p>
        </p:txBody>
      </p:sp>
      <p:sp>
        <p:nvSpPr>
          <p:cNvPr id="3" name="Vertical Text Placeholder 2"/>
          <p:cNvSpPr>
            <a:spLocks noGrp="1"/>
          </p:cNvSpPr>
          <p:nvPr>
            <p:ph type="body" orient="vert" idx="1"/>
          </p:nvPr>
        </p:nvSpPr>
        <p:spPr>
          <a:xfrm>
            <a:off x="685800" y="980728"/>
            <a:ext cx="7772400" cy="44028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p:nvCxnSpPr>
        <p:spPr bwMode="auto">
          <a:xfrm>
            <a:off x="685800" y="908720"/>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
        <p:nvSpPr>
          <p:cNvPr id="11" name="Rectangle 4"/>
          <p:cNvSpPr>
            <a:spLocks noGrp="1" noChangeArrowheads="1"/>
          </p:cNvSpPr>
          <p:nvPr>
            <p:ph type="dt" sz="half" idx="10"/>
          </p:nvPr>
        </p:nvSpPr>
        <p:spPr>
          <a:xfrm>
            <a:off x="6354198" y="5949280"/>
            <a:ext cx="1905000" cy="457200"/>
          </a:xfrm>
          <a:prstGeom prst="rect">
            <a:avLst/>
          </a:prstGeom>
          <a:ln/>
        </p:spPr>
        <p:txBody>
          <a:bodyPr/>
          <a:lstStyle>
            <a:lvl1pPr>
              <a:defRPr sz="900">
                <a:solidFill>
                  <a:schemeClr val="bg1"/>
                </a:solidFill>
              </a:defRPr>
            </a:lvl1pPr>
          </a:lstStyle>
          <a:p>
            <a:pPr>
              <a:defRPr/>
            </a:pPr>
            <a:endParaRPr lang="en-US" dirty="0"/>
          </a:p>
        </p:txBody>
      </p:sp>
      <p:sp>
        <p:nvSpPr>
          <p:cNvPr id="12" name="Rectangle 5"/>
          <p:cNvSpPr>
            <a:spLocks noGrp="1" noChangeArrowheads="1"/>
          </p:cNvSpPr>
          <p:nvPr>
            <p:ph type="ftr" sz="quarter" idx="11"/>
          </p:nvPr>
        </p:nvSpPr>
        <p:spPr>
          <a:xfrm>
            <a:off x="2681790" y="6461833"/>
            <a:ext cx="2895600" cy="457200"/>
          </a:xfrm>
          <a:prstGeom prst="rect">
            <a:avLst/>
          </a:prstGeom>
          <a:ln/>
        </p:spPr>
        <p:txBody>
          <a:bodyPr/>
          <a:lstStyle>
            <a:lvl1pPr>
              <a:defRPr sz="900">
                <a:solidFill>
                  <a:schemeClr val="bg1"/>
                </a:solidFill>
              </a:defRPr>
            </a:lvl1pPr>
          </a:lstStyle>
          <a:p>
            <a:pPr>
              <a:defRPr/>
            </a:pPr>
            <a:endParaRPr lang="en-US" dirty="0"/>
          </a:p>
        </p:txBody>
      </p:sp>
      <p:sp>
        <p:nvSpPr>
          <p:cNvPr id="13" name="Rectangle 6"/>
          <p:cNvSpPr>
            <a:spLocks noGrp="1" noChangeArrowheads="1"/>
          </p:cNvSpPr>
          <p:nvPr>
            <p:ph type="sldNum" sz="quarter" idx="12"/>
          </p:nvPr>
        </p:nvSpPr>
        <p:spPr>
          <a:xfrm>
            <a:off x="6354198" y="6453336"/>
            <a:ext cx="1905000" cy="457200"/>
          </a:xfrm>
          <a:prstGeom prst="rect">
            <a:avLst/>
          </a:prstGeom>
          <a:ln/>
        </p:spPr>
        <p:txBody>
          <a:bodyPr/>
          <a:lstStyle>
            <a:lvl1pPr>
              <a:defRPr sz="900">
                <a:solidFill>
                  <a:schemeClr val="bg1"/>
                </a:solidFill>
              </a:defRPr>
            </a:lvl1pPr>
          </a:lstStyle>
          <a:p>
            <a:fld id="{748ED5A5-580E-4954-828C-FBA94FFDB5EC}" type="slidenum">
              <a:rPr lang="en-US" altLang="en-US" smtClean="0"/>
              <a:pPr/>
              <a:t>‹#›</a:t>
            </a:fld>
            <a:endParaRPr lang="en-US" altLang="en-US" dirty="0"/>
          </a:p>
        </p:txBody>
      </p:sp>
    </p:spTree>
    <p:extLst>
      <p:ext uri="{BB962C8B-B14F-4D97-AF65-F5344CB8AC3E}">
        <p14:creationId xmlns:p14="http://schemas.microsoft.com/office/powerpoint/2010/main" val="1651424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72200" y="195605"/>
            <a:ext cx="1943100" cy="5486400"/>
          </a:xfrm>
        </p:spPr>
        <p:txBody>
          <a:bodyPr vert="eaVert">
            <a:normAutofit/>
          </a:bodyPr>
          <a:lstStyle>
            <a:lvl1pPr>
              <a:defRPr sz="2400"/>
            </a:lvl1pPr>
          </a:lstStyle>
          <a:p>
            <a:r>
              <a:rPr lang="en-US"/>
              <a:t>Click to edit Master title style</a:t>
            </a:r>
            <a:endParaRPr lang="en-GB" dirty="0"/>
          </a:p>
        </p:txBody>
      </p:sp>
      <p:sp>
        <p:nvSpPr>
          <p:cNvPr id="3" name="Vertical Text Placeholder 2"/>
          <p:cNvSpPr>
            <a:spLocks noGrp="1"/>
          </p:cNvSpPr>
          <p:nvPr>
            <p:ph type="body" orient="vert" idx="1"/>
          </p:nvPr>
        </p:nvSpPr>
        <p:spPr>
          <a:xfrm>
            <a:off x="695300" y="195605"/>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6138174" y="6093295"/>
            <a:ext cx="1905000" cy="340499"/>
          </a:xfrm>
          <a:prstGeom prst="rect">
            <a:avLst/>
          </a:prstGeom>
          <a:ln/>
        </p:spPr>
        <p:txBody>
          <a:bodyPr/>
          <a:lstStyle>
            <a:lvl1pPr>
              <a:defRPr sz="900">
                <a:solidFill>
                  <a:schemeClr val="bg1"/>
                </a:solidFill>
              </a:defRPr>
            </a:lvl1pPr>
          </a:lstStyle>
          <a:p>
            <a:pPr>
              <a:defRPr/>
            </a:pPr>
            <a:endParaRPr lang="en-US" dirty="0"/>
          </a:p>
        </p:txBody>
      </p:sp>
      <p:sp>
        <p:nvSpPr>
          <p:cNvPr id="5" name="Rectangle 5"/>
          <p:cNvSpPr>
            <a:spLocks noGrp="1" noChangeArrowheads="1"/>
          </p:cNvSpPr>
          <p:nvPr>
            <p:ph type="ftr" sz="quarter" idx="11"/>
          </p:nvPr>
        </p:nvSpPr>
        <p:spPr>
          <a:xfrm>
            <a:off x="2789802" y="6442292"/>
            <a:ext cx="2895600" cy="457200"/>
          </a:xfrm>
          <a:prstGeom prst="rect">
            <a:avLst/>
          </a:prstGeom>
          <a:ln/>
        </p:spPr>
        <p:txBody>
          <a:bodyPr/>
          <a:lstStyle>
            <a:lvl1pPr>
              <a:defRPr sz="900">
                <a:solidFill>
                  <a:schemeClr val="bg1"/>
                </a:solidFill>
              </a:defRPr>
            </a:lvl1pPr>
          </a:lstStyle>
          <a:p>
            <a:pPr>
              <a:defRPr/>
            </a:pPr>
            <a:endParaRPr lang="en-US" dirty="0"/>
          </a:p>
        </p:txBody>
      </p:sp>
      <p:sp>
        <p:nvSpPr>
          <p:cNvPr id="6" name="Rectangle 6"/>
          <p:cNvSpPr>
            <a:spLocks noGrp="1" noChangeArrowheads="1"/>
          </p:cNvSpPr>
          <p:nvPr>
            <p:ph type="sldNum" sz="quarter" idx="12"/>
          </p:nvPr>
        </p:nvSpPr>
        <p:spPr>
          <a:xfrm>
            <a:off x="6138174" y="6433795"/>
            <a:ext cx="1905000" cy="457200"/>
          </a:xfrm>
          <a:prstGeom prst="rect">
            <a:avLst/>
          </a:prstGeom>
          <a:ln/>
        </p:spPr>
        <p:txBody>
          <a:bodyPr/>
          <a:lstStyle>
            <a:lvl1pPr>
              <a:defRPr sz="900">
                <a:solidFill>
                  <a:schemeClr val="bg1"/>
                </a:solidFill>
              </a:defRPr>
            </a:lvl1pPr>
          </a:lstStyle>
          <a:p>
            <a:fld id="{2E6D2815-91A8-4AF6-8528-A9B73F732090}" type="slidenum">
              <a:rPr lang="en-US" altLang="en-US" smtClean="0"/>
              <a:pPr/>
              <a:t>‹#›</a:t>
            </a:fld>
            <a:endParaRPr lang="en-US" altLang="en-US" dirty="0"/>
          </a:p>
        </p:txBody>
      </p:sp>
    </p:spTree>
    <p:extLst>
      <p:ext uri="{BB962C8B-B14F-4D97-AF65-F5344CB8AC3E}">
        <p14:creationId xmlns:p14="http://schemas.microsoft.com/office/powerpoint/2010/main" val="2808895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End Slide">
    <p:bg>
      <p:bgPr>
        <a:solidFill>
          <a:schemeClr val="accent1"/>
        </a:solidFill>
        <a:effectLst/>
      </p:bgPr>
    </p:bg>
    <p:spTree>
      <p:nvGrpSpPr>
        <p:cNvPr id="1" name=""/>
        <p:cNvGrpSpPr/>
        <p:nvPr/>
      </p:nvGrpSpPr>
      <p:grpSpPr>
        <a:xfrm>
          <a:off x="0" y="0"/>
          <a:ext cx="0" cy="0"/>
          <a:chOff x="0" y="0"/>
          <a:chExt cx="0" cy="0"/>
        </a:xfrm>
      </p:grpSpPr>
      <p:sp>
        <p:nvSpPr>
          <p:cNvPr id="5" name="TextBox 4"/>
          <p:cNvSpPr txBox="1"/>
          <p:nvPr/>
        </p:nvSpPr>
        <p:spPr>
          <a:xfrm>
            <a:off x="4139953" y="1595194"/>
            <a:ext cx="2322257" cy="1061829"/>
          </a:xfrm>
          <a:prstGeom prst="rect">
            <a:avLst/>
          </a:prstGeom>
          <a:noFill/>
        </p:spPr>
        <p:txBody>
          <a:bodyPr wrap="square" rtlCol="0">
            <a:spAutoFit/>
          </a:bodyPr>
          <a:lstStyle/>
          <a:p>
            <a:pPr algn="ctr"/>
            <a:r>
              <a:rPr lang="en-GB" sz="2100" i="0" dirty="0">
                <a:solidFill>
                  <a:schemeClr val="bg1"/>
                </a:solidFill>
              </a:rPr>
              <a:t>The voice of the home building industry</a:t>
            </a:r>
          </a:p>
        </p:txBody>
      </p:sp>
      <p:sp>
        <p:nvSpPr>
          <p:cNvPr id="7" name="TextBox 6"/>
          <p:cNvSpPr txBox="1"/>
          <p:nvPr/>
        </p:nvSpPr>
        <p:spPr>
          <a:xfrm>
            <a:off x="2573778" y="3775135"/>
            <a:ext cx="5790616" cy="276999"/>
          </a:xfrm>
          <a:prstGeom prst="rect">
            <a:avLst/>
          </a:prstGeom>
          <a:noFill/>
        </p:spPr>
        <p:txBody>
          <a:bodyPr wrap="square" rtlCol="0">
            <a:spAutoFit/>
          </a:bodyPr>
          <a:lstStyle/>
          <a:p>
            <a:r>
              <a:rPr lang="en-GB" sz="1200" b="0" dirty="0" err="1">
                <a:solidFill>
                  <a:schemeClr val="bg1"/>
                </a:solidFill>
              </a:rPr>
              <a:t>www.hbf.co.uk</a:t>
            </a:r>
            <a:r>
              <a:rPr lang="en-GB" sz="1200" b="0" dirty="0">
                <a:solidFill>
                  <a:schemeClr val="bg1"/>
                </a:solidFill>
              </a:rPr>
              <a:t> |</a:t>
            </a:r>
            <a:r>
              <a:rPr lang="en-GB" sz="1200" b="0" baseline="0" dirty="0">
                <a:solidFill>
                  <a:schemeClr val="bg1"/>
                </a:solidFill>
              </a:rPr>
              <a:t> 0207 960 1600 | twitter: @</a:t>
            </a:r>
            <a:r>
              <a:rPr lang="en-GB" sz="1200" b="0" baseline="0" dirty="0" err="1">
                <a:solidFill>
                  <a:schemeClr val="bg1"/>
                </a:solidFill>
              </a:rPr>
              <a:t>homebuildersfed</a:t>
            </a:r>
            <a:endParaRPr lang="en-GB" sz="1200" b="0" dirty="0">
              <a:solidFill>
                <a:schemeClr val="bg1"/>
              </a:solidFill>
            </a:endParaRPr>
          </a:p>
        </p:txBody>
      </p:sp>
      <p:pic>
        <p:nvPicPr>
          <p:cNvPr id="6" name="Picture 5">
            <a:extLst>
              <a:ext uri="{FF2B5EF4-FFF2-40B4-BE49-F238E27FC236}">
                <a16:creationId xmlns:a16="http://schemas.microsoft.com/office/drawing/2014/main" id="{B20DB6DD-2B94-49BB-9234-2FF1F31AA4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8154" y="1268761"/>
            <a:ext cx="1845814" cy="1845814"/>
          </a:xfrm>
          <a:prstGeom prst="rect">
            <a:avLst/>
          </a:prstGeom>
        </p:spPr>
      </p:pic>
    </p:spTree>
    <p:extLst>
      <p:ext uri="{BB962C8B-B14F-4D97-AF65-F5344CB8AC3E}">
        <p14:creationId xmlns:p14="http://schemas.microsoft.com/office/powerpoint/2010/main" val="379035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1129"/>
            <a:ext cx="7772400" cy="897354"/>
          </a:xfrm>
        </p:spPr>
        <p:txBody>
          <a:bodyPr>
            <a:normAutofit/>
          </a:bodyPr>
          <a:lstStyle>
            <a:lvl1pPr>
              <a:defRPr sz="2250">
                <a:solidFill>
                  <a:schemeClr val="tx2"/>
                </a:solidFill>
              </a:defRPr>
            </a:lvl1pPr>
          </a:lstStyle>
          <a:p>
            <a:r>
              <a:rPr lang="en-US"/>
              <a:t>Click to edit Master title style</a:t>
            </a:r>
            <a:endParaRPr lang="en-GB" dirty="0"/>
          </a:p>
        </p:txBody>
      </p:sp>
      <p:sp>
        <p:nvSpPr>
          <p:cNvPr id="3" name="Content Placeholder 2"/>
          <p:cNvSpPr>
            <a:spLocks noGrp="1"/>
          </p:cNvSpPr>
          <p:nvPr>
            <p:ph idx="1"/>
          </p:nvPr>
        </p:nvSpPr>
        <p:spPr>
          <a:xfrm>
            <a:off x="755576" y="1052749"/>
            <a:ext cx="7772400" cy="4558749"/>
          </a:xfrm>
        </p:spPr>
        <p:txBody>
          <a:bodyPr>
            <a:normAutofit/>
          </a:bodyPr>
          <a:lstStyle>
            <a:lvl1pPr>
              <a:defRPr sz="1575">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9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7" name="Straight Connector 6"/>
          <p:cNvCxnSpPr/>
          <p:nvPr/>
        </p:nvCxnSpPr>
        <p:spPr bwMode="auto">
          <a:xfrm>
            <a:off x="742038" y="980728"/>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210522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64887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_TE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928499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_PURPL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99000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Header_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3571204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Header_GREEN">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308651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_LIME">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79" y="2042458"/>
            <a:ext cx="7772400" cy="1362075"/>
          </a:xfrm>
        </p:spPr>
        <p:txBody>
          <a:bodyPr anchor="t">
            <a:normAutofit/>
          </a:bodyPr>
          <a:lstStyle>
            <a:lvl1pPr algn="ctr">
              <a:defRPr sz="2100" b="1" cap="all"/>
            </a:lvl1pPr>
          </a:lstStyle>
          <a:p>
            <a:r>
              <a:rPr lang="en-US"/>
              <a:t>Click to edit Master title style</a:t>
            </a:r>
            <a:endParaRPr lang="en-GB" dirty="0"/>
          </a:p>
        </p:txBody>
      </p:sp>
    </p:spTree>
    <p:extLst>
      <p:ext uri="{BB962C8B-B14F-4D97-AF65-F5344CB8AC3E}">
        <p14:creationId xmlns:p14="http://schemas.microsoft.com/office/powerpoint/2010/main" val="301753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9849"/>
            <a:ext cx="7772400" cy="906555"/>
          </a:xfrm>
        </p:spPr>
        <p:txBody>
          <a:bodyPr>
            <a:normAutofit/>
          </a:bodyPr>
          <a:lstStyle>
            <a:lvl1pPr>
              <a:defRPr sz="2400"/>
            </a:lvl1pPr>
          </a:lstStyle>
          <a:p>
            <a:r>
              <a:rPr lang="en-US"/>
              <a:t>Click to edit Master title style</a:t>
            </a:r>
            <a:endParaRPr lang="en-GB" dirty="0"/>
          </a:p>
        </p:txBody>
      </p:sp>
      <p:sp>
        <p:nvSpPr>
          <p:cNvPr id="3" name="Content Placeholder 2"/>
          <p:cNvSpPr>
            <a:spLocks noGrp="1"/>
          </p:cNvSpPr>
          <p:nvPr>
            <p:ph sz="half" idx="1"/>
          </p:nvPr>
        </p:nvSpPr>
        <p:spPr>
          <a:xfrm>
            <a:off x="685800" y="1182082"/>
            <a:ext cx="3810000" cy="4407158"/>
          </a:xfrm>
        </p:spPr>
        <p:txBody>
          <a:bodyPr/>
          <a:lstStyle>
            <a:lvl1pPr>
              <a:defRPr sz="886"/>
            </a:lvl1pPr>
            <a:lvl2pPr>
              <a:defRPr sz="760"/>
            </a:lvl2pPr>
            <a:lvl3pPr>
              <a:defRPr sz="633"/>
            </a:lvl3pPr>
            <a:lvl4pPr>
              <a:defRPr sz="570"/>
            </a:lvl4pPr>
            <a:lvl5pPr>
              <a:defRPr sz="570"/>
            </a:lvl5pPr>
            <a:lvl6pPr>
              <a:defRPr sz="570"/>
            </a:lvl6pPr>
            <a:lvl7pPr>
              <a:defRPr sz="570"/>
            </a:lvl7pPr>
            <a:lvl8pPr>
              <a:defRPr sz="570"/>
            </a:lvl8pPr>
            <a:lvl9pPr>
              <a:defRPr sz="5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80012" y="1196752"/>
            <a:ext cx="3778188" cy="4407158"/>
          </a:xfrm>
        </p:spPr>
        <p:txBody>
          <a:bodyPr/>
          <a:lstStyle>
            <a:lvl1pPr>
              <a:defRPr sz="886"/>
            </a:lvl1pPr>
            <a:lvl2pPr>
              <a:defRPr sz="760"/>
            </a:lvl2pPr>
            <a:lvl3pPr>
              <a:defRPr sz="633"/>
            </a:lvl3pPr>
            <a:lvl4pPr>
              <a:defRPr sz="570"/>
            </a:lvl4pPr>
            <a:lvl5pPr>
              <a:defRPr sz="570"/>
            </a:lvl5pPr>
            <a:lvl6pPr>
              <a:defRPr sz="570"/>
            </a:lvl6pPr>
            <a:lvl7pPr>
              <a:defRPr sz="570"/>
            </a:lvl7pPr>
            <a:lvl8pPr>
              <a:defRPr sz="570"/>
            </a:lvl8pPr>
            <a:lvl9pPr>
              <a:defRPr sz="5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8" name="Straight Connector 7"/>
          <p:cNvCxnSpPr/>
          <p:nvPr/>
        </p:nvCxnSpPr>
        <p:spPr bwMode="auto">
          <a:xfrm>
            <a:off x="685800" y="980728"/>
            <a:ext cx="7772400" cy="0"/>
          </a:xfrm>
          <a:prstGeom prst="line">
            <a:avLst/>
          </a:prstGeom>
          <a:solidFill>
            <a:schemeClr val="accent1"/>
          </a:solidFill>
          <a:ln w="444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164698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9A8326-60D2-4F27-B2B8-177D8B9E3D9A}"/>
              </a:ext>
            </a:extLst>
          </p:cNvPr>
          <p:cNvPicPr>
            <a:picLocks noChangeAspect="1"/>
          </p:cNvPicPr>
          <p:nvPr userDrawn="1"/>
        </p:nvPicPr>
        <p:blipFill rotWithShape="1">
          <a:blip r:embed="rId19" cstate="print">
            <a:extLst>
              <a:ext uri="{28A0092B-C50C-407E-A947-70E740481C1C}">
                <a14:useLocalDpi xmlns:a14="http://schemas.microsoft.com/office/drawing/2010/main" val="0"/>
              </a:ext>
            </a:extLst>
          </a:blip>
          <a:srcRect b="68762"/>
          <a:stretch/>
        </p:blipFill>
        <p:spPr>
          <a:xfrm>
            <a:off x="0" y="5624601"/>
            <a:ext cx="9144000" cy="1233399"/>
          </a:xfrm>
          <a:prstGeom prst="rect">
            <a:avLst/>
          </a:prstGeom>
        </p:spPr>
      </p:pic>
      <p:sp>
        <p:nvSpPr>
          <p:cNvPr id="1026" name="Rectangle 2"/>
          <p:cNvSpPr>
            <a:spLocks noGrp="1" noChangeArrowheads="1"/>
          </p:cNvSpPr>
          <p:nvPr>
            <p:ph type="title"/>
          </p:nvPr>
        </p:nvSpPr>
        <p:spPr bwMode="auto">
          <a:xfrm>
            <a:off x="685800" y="100417"/>
            <a:ext cx="7772400" cy="7078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685800" y="919832"/>
            <a:ext cx="7772400" cy="4463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Rectangle 4"/>
          <p:cNvSpPr>
            <a:spLocks noGrp="1" noChangeArrowheads="1"/>
          </p:cNvSpPr>
          <p:nvPr>
            <p:ph type="dt" sz="half" idx="2"/>
          </p:nvPr>
        </p:nvSpPr>
        <p:spPr>
          <a:xfrm>
            <a:off x="6126206" y="6093296"/>
            <a:ext cx="1905000" cy="280606"/>
          </a:xfrm>
          <a:prstGeom prst="rect">
            <a:avLst/>
          </a:prstGeom>
          <a:ln/>
        </p:spPr>
        <p:txBody>
          <a:bodyPr/>
          <a:lstStyle>
            <a:lvl1pPr>
              <a:defRPr sz="900">
                <a:solidFill>
                  <a:schemeClr val="bg1"/>
                </a:solidFill>
              </a:defRPr>
            </a:lvl1pPr>
          </a:lstStyle>
          <a:p>
            <a:pPr>
              <a:defRPr/>
            </a:pPr>
            <a:endParaRPr lang="en-US" dirty="0"/>
          </a:p>
        </p:txBody>
      </p:sp>
      <p:sp>
        <p:nvSpPr>
          <p:cNvPr id="12" name="Rectangle 5"/>
          <p:cNvSpPr>
            <a:spLocks noGrp="1" noChangeArrowheads="1"/>
          </p:cNvSpPr>
          <p:nvPr>
            <p:ph type="ftr" sz="quarter" idx="3"/>
          </p:nvPr>
        </p:nvSpPr>
        <p:spPr>
          <a:xfrm>
            <a:off x="3010781" y="6404094"/>
            <a:ext cx="2895600" cy="457200"/>
          </a:xfrm>
          <a:prstGeom prst="rect">
            <a:avLst/>
          </a:prstGeom>
          <a:ln/>
        </p:spPr>
        <p:txBody>
          <a:bodyPr/>
          <a:lstStyle>
            <a:lvl1pPr>
              <a:defRPr sz="900">
                <a:solidFill>
                  <a:schemeClr val="bg1"/>
                </a:solidFill>
              </a:defRPr>
            </a:lvl1pPr>
          </a:lstStyle>
          <a:p>
            <a:pPr>
              <a:defRPr/>
            </a:pPr>
            <a:endParaRPr lang="en-US" dirty="0"/>
          </a:p>
        </p:txBody>
      </p:sp>
      <p:sp>
        <p:nvSpPr>
          <p:cNvPr id="13" name="Rectangle 6"/>
          <p:cNvSpPr>
            <a:spLocks noGrp="1" noChangeArrowheads="1"/>
          </p:cNvSpPr>
          <p:nvPr>
            <p:ph type="sldNum" sz="quarter" idx="4"/>
          </p:nvPr>
        </p:nvSpPr>
        <p:spPr>
          <a:xfrm>
            <a:off x="6125204" y="6400800"/>
            <a:ext cx="1905000" cy="457200"/>
          </a:xfrm>
          <a:prstGeom prst="rect">
            <a:avLst/>
          </a:prstGeom>
          <a:ln/>
        </p:spPr>
        <p:txBody>
          <a:bodyPr/>
          <a:lstStyle>
            <a:lvl1pPr>
              <a:defRPr sz="900">
                <a:solidFill>
                  <a:schemeClr val="bg1"/>
                </a:solidFill>
              </a:defRPr>
            </a:lvl1pPr>
          </a:lstStyle>
          <a:p>
            <a:fld id="{46D6F297-C1B4-4AE0-B694-AD27B31F12B9}" type="slidenum">
              <a:rPr lang="en-US" altLang="en-US" smtClean="0"/>
              <a:pPr/>
              <a:t>‹#›</a:t>
            </a:fld>
            <a:endParaRPr lang="en-US" altLang="en-US" dirty="0"/>
          </a:p>
        </p:txBody>
      </p:sp>
      <p:pic>
        <p:nvPicPr>
          <p:cNvPr id="5" name="Picture 4">
            <a:extLst>
              <a:ext uri="{FF2B5EF4-FFF2-40B4-BE49-F238E27FC236}">
                <a16:creationId xmlns:a16="http://schemas.microsoft.com/office/drawing/2014/main" id="{F266E1B5-2434-4E33-AE57-10FF60E1F1A9}"/>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216075" y="5824507"/>
            <a:ext cx="691558" cy="691558"/>
          </a:xfrm>
          <a:prstGeom prst="rect">
            <a:avLst/>
          </a:prstGeom>
        </p:spPr>
      </p:pic>
    </p:spTree>
    <p:extLst>
      <p:ext uri="{BB962C8B-B14F-4D97-AF65-F5344CB8AC3E}">
        <p14:creationId xmlns:p14="http://schemas.microsoft.com/office/powerpoint/2010/main" val="244109028"/>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51" r:id="rId4"/>
    <p:sldLayoutId id="2147484552" r:id="rId5"/>
    <p:sldLayoutId id="2147484553" r:id="rId6"/>
    <p:sldLayoutId id="2147484554" r:id="rId7"/>
    <p:sldLayoutId id="2147484555" r:id="rId8"/>
    <p:sldLayoutId id="2147484540" r:id="rId9"/>
    <p:sldLayoutId id="2147484541" r:id="rId10"/>
    <p:sldLayoutId id="2147484542" r:id="rId11"/>
    <p:sldLayoutId id="2147484544" r:id="rId12"/>
    <p:sldLayoutId id="2147484546" r:id="rId13"/>
    <p:sldLayoutId id="2147484547" r:id="rId14"/>
    <p:sldLayoutId id="2147484548" r:id="rId15"/>
    <p:sldLayoutId id="2147484549" r:id="rId16"/>
    <p:sldLayoutId id="2147484550" r:id="rId17"/>
  </p:sldLayoutIdLst>
  <p:txStyles>
    <p:titleStyle>
      <a:lvl1pPr algn="l" rtl="0" eaLnBrk="1" fontAlgn="base" hangingPunct="1">
        <a:spcBef>
          <a:spcPct val="0"/>
        </a:spcBef>
        <a:spcAft>
          <a:spcPct val="0"/>
        </a:spcAft>
        <a:defRPr sz="2250">
          <a:solidFill>
            <a:schemeClr val="tx2"/>
          </a:solidFill>
          <a:latin typeface="+mj-lt"/>
          <a:ea typeface="+mj-ea"/>
          <a:cs typeface="ＭＳ Ｐゴシック"/>
        </a:defRPr>
      </a:lvl1pPr>
      <a:lvl2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2pPr>
      <a:lvl3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3pPr>
      <a:lvl4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4pPr>
      <a:lvl5pPr algn="l" rtl="0" eaLnBrk="1" fontAlgn="base" hangingPunct="1">
        <a:spcBef>
          <a:spcPct val="0"/>
        </a:spcBef>
        <a:spcAft>
          <a:spcPct val="0"/>
        </a:spcAft>
        <a:defRPr sz="1392">
          <a:solidFill>
            <a:srgbClr val="6E7768"/>
          </a:solidFill>
          <a:latin typeface="Arial" charset="0"/>
          <a:ea typeface="ＭＳ Ｐゴシック" pitchFamily="1" charset="-128"/>
          <a:cs typeface="ＭＳ Ｐゴシック"/>
        </a:defRPr>
      </a:lvl5pPr>
      <a:lvl6pPr marL="144655" algn="ctr" rtl="0" eaLnBrk="1" fontAlgn="base" hangingPunct="1">
        <a:spcBef>
          <a:spcPct val="0"/>
        </a:spcBef>
        <a:spcAft>
          <a:spcPct val="0"/>
        </a:spcAft>
        <a:defRPr sz="1392">
          <a:solidFill>
            <a:schemeClr val="tx2"/>
          </a:solidFill>
          <a:latin typeface="Arial" charset="0"/>
          <a:ea typeface="ＭＳ Ｐゴシック" pitchFamily="1" charset="-128"/>
        </a:defRPr>
      </a:lvl6pPr>
      <a:lvl7pPr marL="289308" algn="ctr" rtl="0" eaLnBrk="1" fontAlgn="base" hangingPunct="1">
        <a:spcBef>
          <a:spcPct val="0"/>
        </a:spcBef>
        <a:spcAft>
          <a:spcPct val="0"/>
        </a:spcAft>
        <a:defRPr sz="1392">
          <a:solidFill>
            <a:schemeClr val="tx2"/>
          </a:solidFill>
          <a:latin typeface="Arial" charset="0"/>
          <a:ea typeface="ＭＳ Ｐゴシック" pitchFamily="1" charset="-128"/>
        </a:defRPr>
      </a:lvl7pPr>
      <a:lvl8pPr marL="433962" algn="ctr" rtl="0" eaLnBrk="1" fontAlgn="base" hangingPunct="1">
        <a:spcBef>
          <a:spcPct val="0"/>
        </a:spcBef>
        <a:spcAft>
          <a:spcPct val="0"/>
        </a:spcAft>
        <a:defRPr sz="1392">
          <a:solidFill>
            <a:schemeClr val="tx2"/>
          </a:solidFill>
          <a:latin typeface="Arial" charset="0"/>
          <a:ea typeface="ＭＳ Ｐゴシック" pitchFamily="1" charset="-128"/>
        </a:defRPr>
      </a:lvl8pPr>
      <a:lvl9pPr marL="578615" algn="ctr" rtl="0" eaLnBrk="1" fontAlgn="base" hangingPunct="1">
        <a:spcBef>
          <a:spcPct val="0"/>
        </a:spcBef>
        <a:spcAft>
          <a:spcPct val="0"/>
        </a:spcAft>
        <a:defRPr sz="1392">
          <a:solidFill>
            <a:schemeClr val="tx2"/>
          </a:solidFill>
          <a:latin typeface="Arial" charset="0"/>
          <a:ea typeface="ＭＳ Ｐゴシック" pitchFamily="1" charset="-128"/>
        </a:defRPr>
      </a:lvl9pPr>
    </p:titleStyle>
    <p:bodyStyle>
      <a:lvl1pPr marL="108491" indent="-108491" algn="l" rtl="0" eaLnBrk="1" fontAlgn="base" hangingPunct="1">
        <a:spcBef>
          <a:spcPct val="20000"/>
        </a:spcBef>
        <a:spcAft>
          <a:spcPct val="0"/>
        </a:spcAft>
        <a:buChar char="•"/>
        <a:defRPr sz="1575">
          <a:solidFill>
            <a:schemeClr val="tx2"/>
          </a:solidFill>
          <a:latin typeface="+mn-lt"/>
          <a:ea typeface="+mn-ea"/>
          <a:cs typeface="ＭＳ Ｐゴシック"/>
        </a:defRPr>
      </a:lvl1pPr>
      <a:lvl2pPr marL="235063" indent="-90409" algn="l" rtl="0" eaLnBrk="1" fontAlgn="base" hangingPunct="1">
        <a:spcBef>
          <a:spcPct val="20000"/>
        </a:spcBef>
        <a:spcAft>
          <a:spcPct val="0"/>
        </a:spcAft>
        <a:buChar char="–"/>
        <a:defRPr sz="1350">
          <a:solidFill>
            <a:schemeClr val="tx2"/>
          </a:solidFill>
          <a:latin typeface="+mn-lt"/>
          <a:ea typeface="+mn-ea"/>
          <a:cs typeface="ＭＳ Ｐゴシック"/>
        </a:defRPr>
      </a:lvl2pPr>
      <a:lvl3pPr marL="361635" indent="-72327" algn="l" rtl="0" eaLnBrk="1" fontAlgn="base" hangingPunct="1">
        <a:spcBef>
          <a:spcPct val="20000"/>
        </a:spcBef>
        <a:spcAft>
          <a:spcPct val="0"/>
        </a:spcAft>
        <a:buChar char="•"/>
        <a:defRPr sz="1200">
          <a:solidFill>
            <a:schemeClr val="tx2"/>
          </a:solidFill>
          <a:latin typeface="+mn-lt"/>
          <a:ea typeface="+mn-ea"/>
          <a:cs typeface="ＭＳ Ｐゴシック"/>
        </a:defRPr>
      </a:lvl3pPr>
      <a:lvl4pPr marL="506288" indent="-72327" algn="l" rtl="0" eaLnBrk="1" fontAlgn="base" hangingPunct="1">
        <a:spcBef>
          <a:spcPct val="20000"/>
        </a:spcBef>
        <a:spcAft>
          <a:spcPct val="0"/>
        </a:spcAft>
        <a:buChar char="–"/>
        <a:defRPr sz="1050">
          <a:solidFill>
            <a:schemeClr val="tx2"/>
          </a:solidFill>
          <a:latin typeface="+mn-lt"/>
          <a:ea typeface="+mn-ea"/>
          <a:cs typeface="ＭＳ Ｐゴシック"/>
        </a:defRPr>
      </a:lvl4pPr>
      <a:lvl5pPr marL="650943" indent="-72327" algn="l" rtl="0" eaLnBrk="1" fontAlgn="base" hangingPunct="1">
        <a:spcBef>
          <a:spcPct val="20000"/>
        </a:spcBef>
        <a:spcAft>
          <a:spcPct val="0"/>
        </a:spcAft>
        <a:buChar char="»"/>
        <a:defRPr sz="900">
          <a:solidFill>
            <a:schemeClr val="tx2"/>
          </a:solidFill>
          <a:latin typeface="+mn-lt"/>
          <a:ea typeface="+mn-ea"/>
          <a:cs typeface="ＭＳ Ｐゴシック"/>
        </a:defRPr>
      </a:lvl5pPr>
      <a:lvl6pPr marL="795595" indent="-72327" algn="l" rtl="0" eaLnBrk="1" fontAlgn="base" hangingPunct="1">
        <a:spcBef>
          <a:spcPct val="20000"/>
        </a:spcBef>
        <a:spcAft>
          <a:spcPct val="0"/>
        </a:spcAft>
        <a:buChar char="»"/>
        <a:defRPr sz="633">
          <a:solidFill>
            <a:schemeClr val="tx1"/>
          </a:solidFill>
          <a:latin typeface="+mn-lt"/>
          <a:ea typeface="+mn-ea"/>
        </a:defRPr>
      </a:lvl6pPr>
      <a:lvl7pPr marL="940250" indent="-72327" algn="l" rtl="0" eaLnBrk="1" fontAlgn="base" hangingPunct="1">
        <a:spcBef>
          <a:spcPct val="20000"/>
        </a:spcBef>
        <a:spcAft>
          <a:spcPct val="0"/>
        </a:spcAft>
        <a:buChar char="»"/>
        <a:defRPr sz="633">
          <a:solidFill>
            <a:schemeClr val="tx1"/>
          </a:solidFill>
          <a:latin typeface="+mn-lt"/>
          <a:ea typeface="+mn-ea"/>
        </a:defRPr>
      </a:lvl7pPr>
      <a:lvl8pPr marL="1084904" indent="-72327" algn="l" rtl="0" eaLnBrk="1" fontAlgn="base" hangingPunct="1">
        <a:spcBef>
          <a:spcPct val="20000"/>
        </a:spcBef>
        <a:spcAft>
          <a:spcPct val="0"/>
        </a:spcAft>
        <a:buChar char="»"/>
        <a:defRPr sz="633">
          <a:solidFill>
            <a:schemeClr val="tx1"/>
          </a:solidFill>
          <a:latin typeface="+mn-lt"/>
          <a:ea typeface="+mn-ea"/>
        </a:defRPr>
      </a:lvl8pPr>
      <a:lvl9pPr marL="1229558" indent="-72327" algn="l" rtl="0" eaLnBrk="1" fontAlgn="base" hangingPunct="1">
        <a:spcBef>
          <a:spcPct val="20000"/>
        </a:spcBef>
        <a:spcAft>
          <a:spcPct val="0"/>
        </a:spcAft>
        <a:buChar char="»"/>
        <a:defRPr sz="633">
          <a:solidFill>
            <a:schemeClr val="tx1"/>
          </a:solidFill>
          <a:latin typeface="+mn-lt"/>
          <a:ea typeface="+mn-ea"/>
        </a:defRPr>
      </a:lvl9pPr>
    </p:bodyStyle>
    <p:otherStyle>
      <a:defPPr>
        <a:defRPr lang="en-US"/>
      </a:defPPr>
      <a:lvl1pPr marL="0" algn="l" defTabSz="289308" rtl="0" eaLnBrk="1" latinLnBrk="0" hangingPunct="1">
        <a:defRPr sz="570" kern="1200">
          <a:solidFill>
            <a:schemeClr val="tx1"/>
          </a:solidFill>
          <a:latin typeface="+mn-lt"/>
          <a:ea typeface="+mn-ea"/>
          <a:cs typeface="+mn-cs"/>
        </a:defRPr>
      </a:lvl1pPr>
      <a:lvl2pPr marL="144655" algn="l" defTabSz="289308" rtl="0" eaLnBrk="1" latinLnBrk="0" hangingPunct="1">
        <a:defRPr sz="570" kern="1200">
          <a:solidFill>
            <a:schemeClr val="tx1"/>
          </a:solidFill>
          <a:latin typeface="+mn-lt"/>
          <a:ea typeface="+mn-ea"/>
          <a:cs typeface="+mn-cs"/>
        </a:defRPr>
      </a:lvl2pPr>
      <a:lvl3pPr marL="289308" algn="l" defTabSz="289308" rtl="0" eaLnBrk="1" latinLnBrk="0" hangingPunct="1">
        <a:defRPr sz="570" kern="1200">
          <a:solidFill>
            <a:schemeClr val="tx1"/>
          </a:solidFill>
          <a:latin typeface="+mn-lt"/>
          <a:ea typeface="+mn-ea"/>
          <a:cs typeface="+mn-cs"/>
        </a:defRPr>
      </a:lvl3pPr>
      <a:lvl4pPr marL="433962" algn="l" defTabSz="289308" rtl="0" eaLnBrk="1" latinLnBrk="0" hangingPunct="1">
        <a:defRPr sz="570" kern="1200">
          <a:solidFill>
            <a:schemeClr val="tx1"/>
          </a:solidFill>
          <a:latin typeface="+mn-lt"/>
          <a:ea typeface="+mn-ea"/>
          <a:cs typeface="+mn-cs"/>
        </a:defRPr>
      </a:lvl4pPr>
      <a:lvl5pPr marL="578615" algn="l" defTabSz="289308" rtl="0" eaLnBrk="1" latinLnBrk="0" hangingPunct="1">
        <a:defRPr sz="570" kern="1200">
          <a:solidFill>
            <a:schemeClr val="tx1"/>
          </a:solidFill>
          <a:latin typeface="+mn-lt"/>
          <a:ea typeface="+mn-ea"/>
          <a:cs typeface="+mn-cs"/>
        </a:defRPr>
      </a:lvl5pPr>
      <a:lvl6pPr marL="723269" algn="l" defTabSz="289308" rtl="0" eaLnBrk="1" latinLnBrk="0" hangingPunct="1">
        <a:defRPr sz="570" kern="1200">
          <a:solidFill>
            <a:schemeClr val="tx1"/>
          </a:solidFill>
          <a:latin typeface="+mn-lt"/>
          <a:ea typeface="+mn-ea"/>
          <a:cs typeface="+mn-cs"/>
        </a:defRPr>
      </a:lvl6pPr>
      <a:lvl7pPr marL="867923" algn="l" defTabSz="289308" rtl="0" eaLnBrk="1" latinLnBrk="0" hangingPunct="1">
        <a:defRPr sz="570" kern="1200">
          <a:solidFill>
            <a:schemeClr val="tx1"/>
          </a:solidFill>
          <a:latin typeface="+mn-lt"/>
          <a:ea typeface="+mn-ea"/>
          <a:cs typeface="+mn-cs"/>
        </a:defRPr>
      </a:lvl7pPr>
      <a:lvl8pPr marL="1012577" algn="l" defTabSz="289308" rtl="0" eaLnBrk="1" latinLnBrk="0" hangingPunct="1">
        <a:defRPr sz="570" kern="1200">
          <a:solidFill>
            <a:schemeClr val="tx1"/>
          </a:solidFill>
          <a:latin typeface="+mn-lt"/>
          <a:ea typeface="+mn-ea"/>
          <a:cs typeface="+mn-cs"/>
        </a:defRPr>
      </a:lvl8pPr>
      <a:lvl9pPr marL="1157230" algn="l" defTabSz="289308" rtl="0" eaLnBrk="1" latinLnBrk="0" hangingPunct="1">
        <a:defRPr sz="5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chart" Target="../charts/chart10.xml"/><Relationship Id="rId2" Type="http://schemas.openxmlformats.org/officeDocument/2006/relationships/diagramData" Target="../diagrams/data5.xml"/><Relationship Id="rId1" Type="http://schemas.openxmlformats.org/officeDocument/2006/relationships/slideLayout" Target="../slideLayouts/slideLayout1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8" Type="http://schemas.openxmlformats.org/officeDocument/2006/relationships/hyperlink" Target="https://www.gov.uk/government/collections/uk-house-price-index-reports-2023" TargetMode="External"/><Relationship Id="rId13" Type="http://schemas.openxmlformats.org/officeDocument/2006/relationships/hyperlink" Target="https://www.hbf.co.uk/news/housing-the-nation/" TargetMode="External"/><Relationship Id="rId3" Type="http://schemas.openxmlformats.org/officeDocument/2006/relationships/hyperlink" Target="https://www.hbf.co.uk/news/housing-pipeline-report-q1-2023-report-published-july-2023/" TargetMode="External"/><Relationship Id="rId7" Type="http://schemas.openxmlformats.org/officeDocument/2006/relationships/hyperlink" Target="https://www.gov.uk/government/collections/property-transactions-in-the-uk" TargetMode="External"/><Relationship Id="rId12" Type="http://schemas.openxmlformats.org/officeDocument/2006/relationships/hyperlink" Target="https://www.gov.uk/government/collections/energy-performance-of-buildings-certificates" TargetMode="External"/><Relationship Id="rId17" Type="http://schemas.openxmlformats.org/officeDocument/2006/relationships/hyperlink" Target="https://statswales.gov.wales/Catalogue/Housing/Help-To-Buy" TargetMode="External"/><Relationship Id="rId2" Type="http://schemas.openxmlformats.org/officeDocument/2006/relationships/hyperlink" Target="https://statswales.gov.wales/Catalogue/Housing/New-House-Building/newdwellingscompleted-by-area-dwellingtype-numberofbedrooms" TargetMode="External"/><Relationship Id="rId16" Type="http://schemas.openxmlformats.org/officeDocument/2006/relationships/hyperlink" Target="https://www.hbf.co.uk/news/section-106-report/" TargetMode="External"/><Relationship Id="rId1" Type="http://schemas.openxmlformats.org/officeDocument/2006/relationships/slideLayout" Target="../slideLayouts/slideLayout12.xml"/><Relationship Id="rId6" Type="http://schemas.openxmlformats.org/officeDocument/2006/relationships/hyperlink" Target="https://www.gov.wales/help-buy-wales-shared-equity-loan-scheme" TargetMode="External"/><Relationship Id="rId11" Type="http://schemas.openxmlformats.org/officeDocument/2006/relationships/hyperlink" Target="https://www.hbf.co.uk/policy/wattasave/" TargetMode="External"/><Relationship Id="rId5" Type="http://schemas.openxmlformats.org/officeDocument/2006/relationships/hyperlink" Target="https://statswales.gov.wales/Catalogue/Housing" TargetMode="External"/><Relationship Id="rId15" Type="http://schemas.openxmlformats.org/officeDocument/2006/relationships/hyperlink" Target="https://www.hbf.co.uk/news/hbf-report-state-play-challenges-and-opportunities-facing-sme-home-builders/" TargetMode="External"/><Relationship Id="rId10" Type="http://schemas.openxmlformats.org/officeDocument/2006/relationships/hyperlink" Target="https://www.gov.uk/government/collections/uk-house-price-index-reports" TargetMode="External"/><Relationship Id="rId4" Type="http://schemas.openxmlformats.org/officeDocument/2006/relationships/hyperlink" Target="https://www.hbf.co.uk/news/housing-pipeline-report-q4-2023-published-march-2024/" TargetMode="External"/><Relationship Id="rId9" Type="http://schemas.openxmlformats.org/officeDocument/2006/relationships/hyperlink" Target="https://www.hbf.co.uk/news/hbf-home-building-workforce-census-2023/" TargetMode="External"/><Relationship Id="rId14" Type="http://schemas.openxmlformats.org/officeDocument/2006/relationships/hyperlink" Target="https://www.hbf.co.uk/policy/policy-and-wider-work-program/customer-satisfaction-survey/"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chart" Target="../charts/char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hart" Target="../charts/char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diagramLayout" Target="../diagrams/layout4.xm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diagramData" Target="../diagrams/data4.xml"/><Relationship Id="rId16" Type="http://schemas.openxmlformats.org/officeDocument/2006/relationships/image" Target="../media/image14.svg"/><Relationship Id="rId1" Type="http://schemas.openxmlformats.org/officeDocument/2006/relationships/slideLayout" Target="../slideLayouts/slideLayout11.xml"/><Relationship Id="rId6" Type="http://schemas.microsoft.com/office/2007/relationships/diagramDrawing" Target="../diagrams/drawing4.xml"/><Relationship Id="rId11" Type="http://schemas.openxmlformats.org/officeDocument/2006/relationships/image" Target="../media/image9.png"/><Relationship Id="rId5" Type="http://schemas.openxmlformats.org/officeDocument/2006/relationships/diagramColors" Target="../diagrams/colors4.xml"/><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diagramQuickStyle" Target="../diagrams/quickStyle4.xml"/><Relationship Id="rId9" Type="http://schemas.openxmlformats.org/officeDocument/2006/relationships/image" Target="../media/image7.png"/><Relationship Id="rId1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92C3B-E84C-475B-A569-E4376AD800A3}"/>
              </a:ext>
            </a:extLst>
          </p:cNvPr>
          <p:cNvSpPr>
            <a:spLocks noGrp="1"/>
          </p:cNvSpPr>
          <p:nvPr>
            <p:ph type="title"/>
          </p:nvPr>
        </p:nvSpPr>
        <p:spPr/>
        <p:txBody>
          <a:bodyPr>
            <a:noAutofit/>
          </a:bodyPr>
          <a:lstStyle/>
          <a:p>
            <a:r>
              <a:rPr lang="en-GB" sz="2800" dirty="0"/>
              <a:t>Home Building By numbers: Wales</a:t>
            </a:r>
            <a:br>
              <a:rPr lang="en-GB" sz="2800" dirty="0"/>
            </a:br>
            <a:br>
              <a:rPr lang="en-GB" sz="2800" dirty="0"/>
            </a:br>
            <a:r>
              <a:rPr lang="en-GB" sz="2800" dirty="0">
                <a:solidFill>
                  <a:schemeClr val="accent1"/>
                </a:solidFill>
              </a:rPr>
              <a:t>JUNE 2024</a:t>
            </a:r>
          </a:p>
        </p:txBody>
      </p:sp>
      <p:pic>
        <p:nvPicPr>
          <p:cNvPr id="5" name="Picture 4">
            <a:extLst>
              <a:ext uri="{FF2B5EF4-FFF2-40B4-BE49-F238E27FC236}">
                <a16:creationId xmlns:a16="http://schemas.microsoft.com/office/drawing/2014/main" id="{5105996A-9788-4054-2630-792D6FECEE02}"/>
              </a:ext>
            </a:extLst>
          </p:cNvPr>
          <p:cNvPicPr>
            <a:picLocks noChangeAspect="1"/>
          </p:cNvPicPr>
          <p:nvPr/>
        </p:nvPicPr>
        <p:blipFill>
          <a:blip r:embed="rId2"/>
          <a:stretch>
            <a:fillRect/>
          </a:stretch>
        </p:blipFill>
        <p:spPr>
          <a:xfrm>
            <a:off x="3979209" y="476672"/>
            <a:ext cx="1185581" cy="1224136"/>
          </a:xfrm>
          <a:prstGeom prst="rect">
            <a:avLst/>
          </a:prstGeom>
        </p:spPr>
      </p:pic>
    </p:spTree>
    <p:extLst>
      <p:ext uri="{BB962C8B-B14F-4D97-AF65-F5344CB8AC3E}">
        <p14:creationId xmlns:p14="http://schemas.microsoft.com/office/powerpoint/2010/main" val="146999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BB2D-A06D-950E-F45C-01E321F8033A}"/>
              </a:ext>
            </a:extLst>
          </p:cNvPr>
          <p:cNvSpPr>
            <a:spLocks noGrp="1"/>
          </p:cNvSpPr>
          <p:nvPr>
            <p:ph type="title"/>
          </p:nvPr>
        </p:nvSpPr>
        <p:spPr/>
        <p:txBody>
          <a:bodyPr/>
          <a:lstStyle/>
          <a:p>
            <a:r>
              <a:rPr lang="en-GB" dirty="0"/>
              <a:t>9. Financial benefits and carbon efficiency of new homes</a:t>
            </a:r>
          </a:p>
        </p:txBody>
      </p:sp>
      <p:sp>
        <p:nvSpPr>
          <p:cNvPr id="4" name="Content Placeholder 2">
            <a:extLst>
              <a:ext uri="{FF2B5EF4-FFF2-40B4-BE49-F238E27FC236}">
                <a16:creationId xmlns:a16="http://schemas.microsoft.com/office/drawing/2014/main" id="{08828E1B-550D-DB80-6B63-BDA5DBE00402}"/>
              </a:ext>
            </a:extLst>
          </p:cNvPr>
          <p:cNvSpPr txBox="1">
            <a:spLocks/>
          </p:cNvSpPr>
          <p:nvPr/>
        </p:nvSpPr>
        <p:spPr bwMode="auto">
          <a:xfrm>
            <a:off x="179512" y="1520788"/>
            <a:ext cx="2592288" cy="3816424"/>
          </a:xfrm>
          <a:prstGeom prst="rect">
            <a:avLst/>
          </a:prstGeom>
          <a:solidFill>
            <a:schemeClr val="bg2"/>
          </a:solidFill>
          <a:ln w="9525">
            <a:noFill/>
            <a:miter lim="800000"/>
            <a:headEnd/>
            <a:tailEnd/>
          </a:ln>
        </p:spPr>
        <p:txBody>
          <a:bodyPr vert="horz" wrap="square" lIns="91440" tIns="45720" rIns="91440" bIns="45720" numCol="1" anchor="t" anchorCtr="0" compatLnSpc="1">
            <a:prstTxWarp prst="textNoShape">
              <a:avLst/>
            </a:prstTxWarp>
            <a:normAutofit fontScale="25000" lnSpcReduction="20000"/>
          </a:bodyPr>
          <a:lstStyle>
            <a:lvl1pPr marL="108491" indent="-108491" algn="l" rtl="0" eaLnBrk="1" fontAlgn="base" hangingPunct="1">
              <a:spcBef>
                <a:spcPct val="20000"/>
              </a:spcBef>
              <a:spcAft>
                <a:spcPct val="0"/>
              </a:spcAft>
              <a:buChar char="•"/>
              <a:defRPr sz="1575">
                <a:solidFill>
                  <a:schemeClr val="tx2"/>
                </a:solidFill>
                <a:latin typeface="+mn-lt"/>
                <a:ea typeface="+mn-ea"/>
                <a:cs typeface="ＭＳ Ｐゴシック"/>
              </a:defRPr>
            </a:lvl1pPr>
            <a:lvl2pPr marL="235063" indent="-90409" algn="l" rtl="0" eaLnBrk="1" fontAlgn="base" hangingPunct="1">
              <a:spcBef>
                <a:spcPct val="20000"/>
              </a:spcBef>
              <a:spcAft>
                <a:spcPct val="0"/>
              </a:spcAft>
              <a:buChar char="–"/>
              <a:defRPr sz="1350">
                <a:solidFill>
                  <a:schemeClr val="tx2"/>
                </a:solidFill>
                <a:latin typeface="+mn-lt"/>
                <a:ea typeface="+mn-ea"/>
                <a:cs typeface="ＭＳ Ｐゴシック"/>
              </a:defRPr>
            </a:lvl2pPr>
            <a:lvl3pPr marL="361635" indent="-72327" algn="l" rtl="0" eaLnBrk="1" fontAlgn="base" hangingPunct="1">
              <a:spcBef>
                <a:spcPct val="20000"/>
              </a:spcBef>
              <a:spcAft>
                <a:spcPct val="0"/>
              </a:spcAft>
              <a:buChar char="•"/>
              <a:defRPr sz="1200">
                <a:solidFill>
                  <a:schemeClr val="tx2"/>
                </a:solidFill>
                <a:latin typeface="+mn-lt"/>
                <a:ea typeface="+mn-ea"/>
                <a:cs typeface="ＭＳ Ｐゴシック"/>
              </a:defRPr>
            </a:lvl3pPr>
            <a:lvl4pPr marL="506288" indent="-72327" algn="l" rtl="0" eaLnBrk="1" fontAlgn="base" hangingPunct="1">
              <a:spcBef>
                <a:spcPct val="20000"/>
              </a:spcBef>
              <a:spcAft>
                <a:spcPct val="0"/>
              </a:spcAft>
              <a:buChar char="–"/>
              <a:defRPr sz="1050">
                <a:solidFill>
                  <a:schemeClr val="tx2"/>
                </a:solidFill>
                <a:latin typeface="+mn-lt"/>
                <a:ea typeface="+mn-ea"/>
                <a:cs typeface="ＭＳ Ｐゴシック"/>
              </a:defRPr>
            </a:lvl4pPr>
            <a:lvl5pPr marL="650943" indent="-72327" algn="l" rtl="0" eaLnBrk="1" fontAlgn="base" hangingPunct="1">
              <a:spcBef>
                <a:spcPct val="20000"/>
              </a:spcBef>
              <a:spcAft>
                <a:spcPct val="0"/>
              </a:spcAft>
              <a:buChar char="»"/>
              <a:defRPr sz="900">
                <a:solidFill>
                  <a:schemeClr val="tx2"/>
                </a:solidFill>
                <a:latin typeface="+mn-lt"/>
                <a:ea typeface="+mn-ea"/>
                <a:cs typeface="ＭＳ Ｐゴシック"/>
              </a:defRPr>
            </a:lvl5pPr>
            <a:lvl6pPr marL="795595" indent="-72327" algn="l" rtl="0" eaLnBrk="1" fontAlgn="base" hangingPunct="1">
              <a:spcBef>
                <a:spcPct val="20000"/>
              </a:spcBef>
              <a:spcAft>
                <a:spcPct val="0"/>
              </a:spcAft>
              <a:buChar char="»"/>
              <a:defRPr sz="633">
                <a:solidFill>
                  <a:schemeClr val="tx1"/>
                </a:solidFill>
                <a:latin typeface="+mn-lt"/>
                <a:ea typeface="+mn-ea"/>
              </a:defRPr>
            </a:lvl6pPr>
            <a:lvl7pPr marL="940250" indent="-72327" algn="l" rtl="0" eaLnBrk="1" fontAlgn="base" hangingPunct="1">
              <a:spcBef>
                <a:spcPct val="20000"/>
              </a:spcBef>
              <a:spcAft>
                <a:spcPct val="0"/>
              </a:spcAft>
              <a:buChar char="»"/>
              <a:defRPr sz="633">
                <a:solidFill>
                  <a:schemeClr val="tx1"/>
                </a:solidFill>
                <a:latin typeface="+mn-lt"/>
                <a:ea typeface="+mn-ea"/>
              </a:defRPr>
            </a:lvl7pPr>
            <a:lvl8pPr marL="1084904" indent="-72327" algn="l" rtl="0" eaLnBrk="1" fontAlgn="base" hangingPunct="1">
              <a:spcBef>
                <a:spcPct val="20000"/>
              </a:spcBef>
              <a:spcAft>
                <a:spcPct val="0"/>
              </a:spcAft>
              <a:buChar char="»"/>
              <a:defRPr sz="633">
                <a:solidFill>
                  <a:schemeClr val="tx1"/>
                </a:solidFill>
                <a:latin typeface="+mn-lt"/>
                <a:ea typeface="+mn-ea"/>
              </a:defRPr>
            </a:lvl8pPr>
            <a:lvl9pPr marL="1229558" indent="-72327" algn="l" rtl="0" eaLnBrk="1" fontAlgn="base" hangingPunct="1">
              <a:spcBef>
                <a:spcPct val="20000"/>
              </a:spcBef>
              <a:spcAft>
                <a:spcPct val="0"/>
              </a:spcAft>
              <a:buChar char="»"/>
              <a:defRPr sz="633">
                <a:solidFill>
                  <a:schemeClr val="tx1"/>
                </a:solidFill>
                <a:latin typeface="+mn-lt"/>
                <a:ea typeface="+mn-ea"/>
              </a:defRPr>
            </a:lvl9pPr>
          </a:lstStyle>
          <a:p>
            <a:pPr marL="0" indent="0">
              <a:spcBef>
                <a:spcPts val="0"/>
              </a:spcBef>
              <a:buFontTx/>
              <a:buNone/>
            </a:pPr>
            <a:r>
              <a:rPr lang="en-GB" sz="4800" kern="0" dirty="0">
                <a:solidFill>
                  <a:schemeClr val="tx1"/>
                </a:solidFill>
              </a:rPr>
              <a:t>A key advantage for purchasers of new build homes is that they are considerably more energy efficient than their predecessors. </a:t>
            </a:r>
          </a:p>
          <a:p>
            <a:pPr marL="0" indent="0">
              <a:spcBef>
                <a:spcPts val="0"/>
              </a:spcBef>
              <a:buFontTx/>
              <a:buNone/>
            </a:pPr>
            <a:endParaRPr lang="en-GB" sz="4800" kern="0" dirty="0">
              <a:solidFill>
                <a:schemeClr val="tx1"/>
              </a:solidFill>
            </a:endParaRPr>
          </a:p>
          <a:p>
            <a:pPr marL="0" indent="0">
              <a:spcBef>
                <a:spcPts val="0"/>
              </a:spcBef>
              <a:buFontTx/>
              <a:buNone/>
            </a:pPr>
            <a:r>
              <a:rPr lang="en-GB" sz="4800" kern="0" dirty="0">
                <a:solidFill>
                  <a:schemeClr val="tx1"/>
                </a:solidFill>
              </a:rPr>
              <a:t>92% of new build homes in Wales were rated A or B for energy performance from January to March 2024, while only 7.7% of existing properties reached the same standards.</a:t>
            </a:r>
          </a:p>
          <a:p>
            <a:pPr marL="0" indent="0">
              <a:spcBef>
                <a:spcPts val="0"/>
              </a:spcBef>
              <a:buFontTx/>
              <a:buNone/>
            </a:pPr>
            <a:endParaRPr lang="en-GB" sz="4800" kern="0" dirty="0">
              <a:solidFill>
                <a:schemeClr val="tx1"/>
              </a:solidFill>
            </a:endParaRPr>
          </a:p>
          <a:p>
            <a:pPr marL="0" indent="0">
              <a:spcBef>
                <a:spcPts val="0"/>
              </a:spcBef>
              <a:buFontTx/>
              <a:buNone/>
            </a:pPr>
            <a:r>
              <a:rPr lang="en-GB" sz="4800" kern="0" dirty="0">
                <a:solidFill>
                  <a:schemeClr val="tx1"/>
                </a:solidFill>
              </a:rPr>
              <a:t>HBF research has also found that the average new build buyer in Wales will spend £1,183.70 a year on energy bills, compared to £3,145.24 for an existing property – a 62% saving.</a:t>
            </a:r>
          </a:p>
          <a:p>
            <a:pPr marL="0" indent="0">
              <a:spcBef>
                <a:spcPts val="0"/>
              </a:spcBef>
              <a:buFontTx/>
              <a:buNone/>
            </a:pPr>
            <a:endParaRPr lang="en-GB" sz="4800" kern="0" dirty="0">
              <a:solidFill>
                <a:schemeClr val="tx1"/>
              </a:solidFill>
            </a:endParaRPr>
          </a:p>
          <a:p>
            <a:pPr marL="0" indent="0">
              <a:spcBef>
                <a:spcPts val="0"/>
              </a:spcBef>
              <a:buFontTx/>
              <a:buNone/>
            </a:pPr>
            <a:r>
              <a:rPr lang="en-GB" sz="4800" kern="0" dirty="0">
                <a:solidFill>
                  <a:schemeClr val="tx1"/>
                </a:solidFill>
              </a:rPr>
              <a:t>New builds in Wales emit an average of 1.38 tonnes of carbon/PA compared to 4.03 tonnes for an existing property (a 66% saving).</a:t>
            </a:r>
          </a:p>
        </p:txBody>
      </p:sp>
      <p:graphicFrame>
        <p:nvGraphicFramePr>
          <p:cNvPr id="3" name="Chart 2">
            <a:extLst>
              <a:ext uri="{FF2B5EF4-FFF2-40B4-BE49-F238E27FC236}">
                <a16:creationId xmlns:a16="http://schemas.microsoft.com/office/drawing/2014/main" id="{FC76E467-D405-447F-965B-8F17692E9870}"/>
              </a:ext>
            </a:extLst>
          </p:cNvPr>
          <p:cNvGraphicFramePr>
            <a:graphicFrameLocks/>
          </p:cNvGraphicFramePr>
          <p:nvPr>
            <p:extLst>
              <p:ext uri="{D42A27DB-BD31-4B8C-83A1-F6EECF244321}">
                <p14:modId xmlns:p14="http://schemas.microsoft.com/office/powerpoint/2010/main" val="1710436497"/>
              </p:ext>
            </p:extLst>
          </p:nvPr>
        </p:nvGraphicFramePr>
        <p:xfrm>
          <a:off x="2987824" y="1196752"/>
          <a:ext cx="5688632"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3512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1838D-0A97-1A37-8AC4-A67CE3742100}"/>
              </a:ext>
            </a:extLst>
          </p:cNvPr>
          <p:cNvSpPr>
            <a:spLocks noGrp="1"/>
          </p:cNvSpPr>
          <p:nvPr>
            <p:ph type="title"/>
          </p:nvPr>
        </p:nvSpPr>
        <p:spPr/>
        <p:txBody>
          <a:bodyPr/>
          <a:lstStyle/>
          <a:p>
            <a:r>
              <a:rPr lang="en-GB" dirty="0"/>
              <a:t>10. Public opinion on home building</a:t>
            </a:r>
          </a:p>
        </p:txBody>
      </p:sp>
      <p:graphicFrame>
        <p:nvGraphicFramePr>
          <p:cNvPr id="3" name="Diagram 2">
            <a:extLst>
              <a:ext uri="{FF2B5EF4-FFF2-40B4-BE49-F238E27FC236}">
                <a16:creationId xmlns:a16="http://schemas.microsoft.com/office/drawing/2014/main" id="{C31ACC88-AD16-4D37-1140-F1370E29A82C}"/>
              </a:ext>
            </a:extLst>
          </p:cNvPr>
          <p:cNvGraphicFramePr/>
          <p:nvPr>
            <p:extLst>
              <p:ext uri="{D42A27DB-BD31-4B8C-83A1-F6EECF244321}">
                <p14:modId xmlns:p14="http://schemas.microsoft.com/office/powerpoint/2010/main" val="1115348446"/>
              </p:ext>
            </p:extLst>
          </p:nvPr>
        </p:nvGraphicFramePr>
        <p:xfrm>
          <a:off x="602335" y="1124744"/>
          <a:ext cx="8436052"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hart 5">
            <a:extLst>
              <a:ext uri="{FF2B5EF4-FFF2-40B4-BE49-F238E27FC236}">
                <a16:creationId xmlns:a16="http://schemas.microsoft.com/office/drawing/2014/main" id="{240D3F57-22A7-63ED-9350-7CFA9ADDB9A1}"/>
              </a:ext>
            </a:extLst>
          </p:cNvPr>
          <p:cNvGraphicFramePr/>
          <p:nvPr>
            <p:extLst>
              <p:ext uri="{D42A27DB-BD31-4B8C-83A1-F6EECF244321}">
                <p14:modId xmlns:p14="http://schemas.microsoft.com/office/powerpoint/2010/main" val="792715034"/>
              </p:ext>
            </p:extLst>
          </p:nvPr>
        </p:nvGraphicFramePr>
        <p:xfrm>
          <a:off x="602335" y="3212976"/>
          <a:ext cx="7939330" cy="2376264"/>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550981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69B2-7763-4947-B93D-FBD26B5B6969}"/>
              </a:ext>
            </a:extLst>
          </p:cNvPr>
          <p:cNvSpPr>
            <a:spLocks noGrp="1"/>
          </p:cNvSpPr>
          <p:nvPr>
            <p:ph type="title"/>
          </p:nvPr>
        </p:nvSpPr>
        <p:spPr/>
        <p:txBody>
          <a:bodyPr/>
          <a:lstStyle/>
          <a:p>
            <a:r>
              <a:rPr lang="en-GB" dirty="0"/>
              <a:t>Other Key Statistics and Figures</a:t>
            </a:r>
          </a:p>
        </p:txBody>
      </p:sp>
      <p:graphicFrame>
        <p:nvGraphicFramePr>
          <p:cNvPr id="4" name="Content Placeholder 3">
            <a:extLst>
              <a:ext uri="{FF2B5EF4-FFF2-40B4-BE49-F238E27FC236}">
                <a16:creationId xmlns:a16="http://schemas.microsoft.com/office/drawing/2014/main" id="{C2A5B7C9-5327-4905-874C-4DCDCB97D1BC}"/>
              </a:ext>
            </a:extLst>
          </p:cNvPr>
          <p:cNvGraphicFramePr>
            <a:graphicFrameLocks noGrp="1"/>
          </p:cNvGraphicFramePr>
          <p:nvPr>
            <p:ph idx="1"/>
            <p:extLst>
              <p:ext uri="{D42A27DB-BD31-4B8C-83A1-F6EECF244321}">
                <p14:modId xmlns:p14="http://schemas.microsoft.com/office/powerpoint/2010/main" val="2413972650"/>
              </p:ext>
            </p:extLst>
          </p:nvPr>
        </p:nvGraphicFramePr>
        <p:xfrm>
          <a:off x="755650" y="1052513"/>
          <a:ext cx="7920806" cy="4608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030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3FDC8A-1F4F-4255-805F-2678CB280A48}"/>
              </a:ext>
            </a:extLst>
          </p:cNvPr>
          <p:cNvSpPr>
            <a:spLocks noGrp="1" noRot="1" noMove="1" noResize="1" noEditPoints="1" noAdjustHandles="1" noChangeArrowheads="1" noChangeShapeType="1"/>
          </p:cNvSpPr>
          <p:nvPr>
            <p:ph type="title" idx="4294967295"/>
          </p:nvPr>
        </p:nvSpPr>
        <p:spPr>
          <a:xfrm>
            <a:off x="0" y="2565400"/>
            <a:ext cx="7772400" cy="1217613"/>
          </a:xfrm>
        </p:spPr>
        <p:txBody>
          <a:bodyPr>
            <a:noAutofit/>
          </a:bodyPr>
          <a:lstStyle/>
          <a:p>
            <a:pPr algn="l"/>
            <a:r>
              <a:rPr lang="en-GB" sz="1100" b="1" cap="all" dirty="0"/>
              <a:t>References</a:t>
            </a:r>
            <a:br>
              <a:rPr kumimoji="0" lang="en-GB" sz="1100" b="0" i="0" u="sng" strike="noStrike" kern="0" cap="none" spc="0" normalizeH="0" baseline="0" noProof="0" dirty="0">
                <a:ln>
                  <a:noFill/>
                </a:ln>
                <a:solidFill>
                  <a:srgbClr val="53AAB1"/>
                </a:solidFill>
                <a:effectLst/>
                <a:uLnTx/>
                <a:uFillTx/>
                <a:latin typeface="Arial"/>
                <a:ea typeface="+mj-ea"/>
              </a:rPr>
            </a:br>
            <a:br>
              <a:rPr lang="en-GB" sz="1100" u="sng" dirty="0">
                <a:solidFill>
                  <a:srgbClr val="FAB72C"/>
                </a:solidFill>
                <a:latin typeface="Arial"/>
                <a:ea typeface="+mj-ea"/>
              </a:rPr>
            </a:br>
            <a:r>
              <a:rPr kumimoji="0" lang="en-GB" sz="1100" b="0" i="0" u="sng" strike="noStrike" kern="0" cap="none" spc="0" normalizeH="0" baseline="0" noProof="0" dirty="0">
                <a:ln>
                  <a:noFill/>
                </a:ln>
                <a:solidFill>
                  <a:schemeClr val="bg2">
                    <a:lumMod val="25000"/>
                  </a:schemeClr>
                </a:solidFill>
                <a:effectLst/>
                <a:uLnTx/>
                <a:uFillTx/>
                <a:latin typeface="+mn-lt"/>
                <a:hlinkClick r:id="rId2">
                  <a:extLst>
                    <a:ext uri="{A12FA001-AC4F-418D-AE19-62706E023703}">
                      <ahyp:hlinkClr xmlns:ahyp="http://schemas.microsoft.com/office/drawing/2018/hyperlinkcolor" val="tx"/>
                    </a:ext>
                  </a:extLst>
                </a:hlinkClick>
              </a:rPr>
              <a:t>1) </a:t>
            </a:r>
            <a:r>
              <a:rPr kumimoji="0" lang="en-GB" sz="1100" b="0" i="0" u="sng" strike="noStrike" kern="0" cap="none" spc="0" normalizeH="0" baseline="0" noProof="0" dirty="0" err="1">
                <a:ln>
                  <a:noFill/>
                </a:ln>
                <a:solidFill>
                  <a:schemeClr val="bg2">
                    <a:lumMod val="25000"/>
                  </a:schemeClr>
                </a:solidFill>
                <a:effectLst/>
                <a:uLnTx/>
                <a:uFillTx/>
                <a:latin typeface="+mn-lt"/>
                <a:hlinkClick r:id="rId2">
                  <a:extLst>
                    <a:ext uri="{A12FA001-AC4F-418D-AE19-62706E023703}">
                      <ahyp:hlinkClr xmlns:ahyp="http://schemas.microsoft.com/office/drawing/2018/hyperlinkcolor" val="tx"/>
                    </a:ext>
                  </a:extLst>
                </a:hlinkClick>
              </a:rPr>
              <a:t>StatsWales</a:t>
            </a:r>
            <a:r>
              <a:rPr kumimoji="0" lang="en-GB" sz="1100" b="0" i="0" u="sng" strike="noStrike" kern="0" cap="none" spc="0" normalizeH="0" baseline="0" noProof="0" dirty="0">
                <a:ln>
                  <a:noFill/>
                </a:ln>
                <a:solidFill>
                  <a:schemeClr val="bg2">
                    <a:lumMod val="25000"/>
                  </a:schemeClr>
                </a:solidFill>
                <a:effectLst/>
                <a:uLnTx/>
                <a:uFillTx/>
                <a:latin typeface="+mn-lt"/>
                <a:hlinkClick r:id="rId2">
                  <a:extLst>
                    <a:ext uri="{A12FA001-AC4F-418D-AE19-62706E023703}">
                      <ahyp:hlinkClr xmlns:ahyp="http://schemas.microsoft.com/office/drawing/2018/hyperlinkcolor" val="tx"/>
                    </a:ext>
                  </a:extLst>
                </a:hlinkClick>
              </a:rPr>
              <a:t>, Additional Dwellings 2022/23</a:t>
            </a:r>
            <a:br>
              <a:rPr kumimoji="0" lang="en-GB" sz="1100" b="0" i="0" u="sng" strike="noStrike" kern="0" cap="none" spc="0" normalizeH="0" baseline="0" noProof="0" dirty="0">
                <a:ln>
                  <a:noFill/>
                </a:ln>
                <a:solidFill>
                  <a:schemeClr val="bg2">
                    <a:lumMod val="25000"/>
                  </a:schemeClr>
                </a:solidFill>
                <a:effectLst/>
                <a:uLnTx/>
                <a:uFillTx/>
                <a:latin typeface="+mn-lt"/>
                <a:hlinkClick r:id="rId2">
                  <a:extLst>
                    <a:ext uri="{A12FA001-AC4F-418D-AE19-62706E023703}">
                      <ahyp:hlinkClr xmlns:ahyp="http://schemas.microsoft.com/office/drawing/2018/hyperlinkcolor" val="tx"/>
                    </a:ext>
                  </a:extLst>
                </a:hlinkClick>
              </a:rPr>
            </a:br>
            <a:br>
              <a:rPr kumimoji="0" lang="en-GB" sz="1100" b="0" i="0" u="sng" strike="noStrike" kern="0" cap="none" spc="0" normalizeH="0" baseline="0" noProof="0" dirty="0">
                <a:ln>
                  <a:noFill/>
                </a:ln>
                <a:solidFill>
                  <a:schemeClr val="bg2">
                    <a:lumMod val="25000"/>
                  </a:schemeClr>
                </a:solidFill>
                <a:effectLst/>
                <a:uLnTx/>
                <a:uFillTx/>
                <a:latin typeface="+mn-lt"/>
                <a:hlinkClick r:id="rId3">
                  <a:extLst>
                    <a:ext uri="{A12FA001-AC4F-418D-AE19-62706E023703}">
                      <ahyp:hlinkClr xmlns:ahyp="http://schemas.microsoft.com/office/drawing/2018/hyperlinkcolor" val="tx"/>
                    </a:ext>
                  </a:extLst>
                </a:hlinkClick>
              </a:rPr>
            </a:br>
            <a:r>
              <a:rPr lang="en-GB" sz="1100" u="sng" dirty="0">
                <a:solidFill>
                  <a:schemeClr val="bg2">
                    <a:lumMod val="25000"/>
                  </a:schemeClr>
                </a:solidFill>
                <a:latin typeface="+mn-lt"/>
                <a:hlinkClick r:id="rId4">
                  <a:extLst>
                    <a:ext uri="{A12FA001-AC4F-418D-AE19-62706E023703}">
                      <ahyp:hlinkClr xmlns:ahyp="http://schemas.microsoft.com/office/drawing/2018/hyperlinkcolor" val="tx"/>
                    </a:ext>
                  </a:extLst>
                </a:hlinkClick>
              </a:rPr>
              <a:t>2) </a:t>
            </a:r>
            <a:r>
              <a:rPr lang="en-GB" sz="1100" u="sng" dirty="0" err="1">
                <a:solidFill>
                  <a:schemeClr val="bg2">
                    <a:lumMod val="25000"/>
                  </a:schemeClr>
                </a:solidFill>
                <a:latin typeface="+mn-lt"/>
                <a:hlinkClick r:id="rId4">
                  <a:extLst>
                    <a:ext uri="{A12FA001-AC4F-418D-AE19-62706E023703}">
                      <ahyp:hlinkClr xmlns:ahyp="http://schemas.microsoft.com/office/drawing/2018/hyperlinkcolor" val="tx"/>
                    </a:ext>
                  </a:extLst>
                </a:hlinkClick>
              </a:rPr>
              <a:t>Glenigan</a:t>
            </a:r>
            <a:r>
              <a:rPr lang="en-GB" sz="1100" u="sng" dirty="0">
                <a:solidFill>
                  <a:schemeClr val="bg2">
                    <a:lumMod val="25000"/>
                  </a:schemeClr>
                </a:solidFill>
                <a:latin typeface="+mn-lt"/>
                <a:hlinkClick r:id="rId4">
                  <a:extLst>
                    <a:ext uri="{A12FA001-AC4F-418D-AE19-62706E023703}">
                      <ahyp:hlinkClr xmlns:ahyp="http://schemas.microsoft.com/office/drawing/2018/hyperlinkcolor" val="tx"/>
                    </a:ext>
                  </a:extLst>
                </a:hlinkClick>
              </a:rPr>
              <a:t>/HBF, New Housing Pipeline Q4 2023 Report</a:t>
            </a:r>
            <a:br>
              <a:rPr kumimoji="0" lang="en-GB" sz="1100" b="0" i="0" u="sng" strike="noStrike" kern="0" cap="none" spc="0" normalizeH="0" baseline="0" noProof="0" dirty="0">
                <a:ln>
                  <a:noFill/>
                </a:ln>
                <a:solidFill>
                  <a:schemeClr val="bg2">
                    <a:lumMod val="25000"/>
                  </a:schemeClr>
                </a:solidFill>
                <a:effectLst/>
                <a:uLnTx/>
                <a:uFillTx/>
                <a:latin typeface="+mn-lt"/>
                <a:hlinkClick r:id="rId3">
                  <a:extLst>
                    <a:ext uri="{A12FA001-AC4F-418D-AE19-62706E023703}">
                      <ahyp:hlinkClr xmlns:ahyp="http://schemas.microsoft.com/office/drawing/2018/hyperlinkcolor" val="tx"/>
                    </a:ext>
                  </a:extLst>
                </a:hlinkClick>
              </a:rPr>
            </a:br>
            <a:br>
              <a:rPr kumimoji="0" lang="en-GB" sz="1100" b="0" i="0" u="sng" strike="noStrike" kern="0" cap="none" spc="0" normalizeH="0" baseline="0" noProof="0" dirty="0">
                <a:ln>
                  <a:noFill/>
                </a:ln>
                <a:solidFill>
                  <a:schemeClr val="bg2">
                    <a:lumMod val="25000"/>
                  </a:schemeClr>
                </a:solidFill>
                <a:effectLst/>
                <a:uLnTx/>
                <a:uFillTx/>
                <a:latin typeface="+mn-lt"/>
                <a:hlinkClick r:id="rId2">
                  <a:extLst>
                    <a:ext uri="{A12FA001-AC4F-418D-AE19-62706E023703}">
                      <ahyp:hlinkClr xmlns:ahyp="http://schemas.microsoft.com/office/drawing/2018/hyperlinkcolor" val="tx"/>
                    </a:ext>
                  </a:extLst>
                </a:hlinkClick>
              </a:rPr>
            </a:br>
            <a:r>
              <a:rPr lang="en-GB" sz="1100" u="sng" dirty="0">
                <a:solidFill>
                  <a:schemeClr val="bg2">
                    <a:lumMod val="25000"/>
                  </a:schemeClr>
                </a:solidFill>
                <a:latin typeface="+mn-lt"/>
                <a:hlinkClick r:id="rId5">
                  <a:extLst>
                    <a:ext uri="{A12FA001-AC4F-418D-AE19-62706E023703}">
                      <ahyp:hlinkClr xmlns:ahyp="http://schemas.microsoft.com/office/drawing/2018/hyperlinkcolor" val="tx"/>
                    </a:ext>
                  </a:extLst>
                </a:hlinkClick>
              </a:rPr>
              <a:t>3) </a:t>
            </a:r>
            <a:r>
              <a:rPr lang="en-GB" sz="1100" u="sng" dirty="0" err="1">
                <a:solidFill>
                  <a:schemeClr val="bg2">
                    <a:lumMod val="25000"/>
                  </a:schemeClr>
                </a:solidFill>
                <a:latin typeface="+mn-lt"/>
                <a:hlinkClick r:id="rId5">
                  <a:extLst>
                    <a:ext uri="{A12FA001-AC4F-418D-AE19-62706E023703}">
                      <ahyp:hlinkClr xmlns:ahyp="http://schemas.microsoft.com/office/drawing/2018/hyperlinkcolor" val="tx"/>
                    </a:ext>
                  </a:extLst>
                </a:hlinkClick>
              </a:rPr>
              <a:t>StatsWales</a:t>
            </a:r>
            <a:r>
              <a:rPr lang="en-GB" sz="1100" u="sng" dirty="0">
                <a:solidFill>
                  <a:schemeClr val="bg2">
                    <a:lumMod val="25000"/>
                  </a:schemeClr>
                </a:solidFill>
                <a:latin typeface="+mn-lt"/>
                <a:hlinkClick r:id="rId5">
                  <a:extLst>
                    <a:ext uri="{A12FA001-AC4F-418D-AE19-62706E023703}">
                      <ahyp:hlinkClr xmlns:ahyp="http://schemas.microsoft.com/office/drawing/2018/hyperlinkcolor" val="tx"/>
                    </a:ext>
                  </a:extLst>
                </a:hlinkClick>
              </a:rPr>
              <a:t>, Affordable Housing</a:t>
            </a:r>
            <a:br>
              <a:rPr kumimoji="0" lang="en-GB" sz="1100" b="0" i="0" u="sng" strike="noStrike" kern="0" cap="none" spc="0" normalizeH="0" baseline="0" noProof="0" dirty="0">
                <a:ln>
                  <a:noFill/>
                </a:ln>
                <a:solidFill>
                  <a:schemeClr val="bg2">
                    <a:lumMod val="25000"/>
                  </a:schemeClr>
                </a:solidFill>
                <a:effectLst/>
                <a:uLnTx/>
                <a:uFillTx/>
                <a:latin typeface="+mn-lt"/>
              </a:rPr>
            </a:br>
            <a:br>
              <a:rPr kumimoji="0" lang="en-GB" sz="1100" b="0" i="0" u="sng" strike="noStrike" kern="0" cap="none" spc="0" normalizeH="0" baseline="0" noProof="0" dirty="0">
                <a:ln>
                  <a:noFill/>
                </a:ln>
                <a:solidFill>
                  <a:schemeClr val="bg2">
                    <a:lumMod val="25000"/>
                  </a:schemeClr>
                </a:solidFill>
                <a:effectLst/>
                <a:uLnTx/>
                <a:uFillTx/>
                <a:latin typeface="+mn-lt"/>
              </a:rPr>
            </a:br>
            <a:r>
              <a:rPr lang="en-GB" sz="1100" u="sng" dirty="0">
                <a:solidFill>
                  <a:schemeClr val="bg2">
                    <a:lumMod val="25000"/>
                  </a:schemeClr>
                </a:solidFill>
                <a:latin typeface="Arial"/>
                <a:hlinkClick r:id="rId6">
                  <a:extLst>
                    <a:ext uri="{A12FA001-AC4F-418D-AE19-62706E023703}">
                      <ahyp:hlinkClr xmlns:ahyp="http://schemas.microsoft.com/office/drawing/2018/hyperlinkcolor" val="tx"/>
                    </a:ext>
                  </a:extLst>
                </a:hlinkClick>
              </a:rPr>
              <a:t>4) Stats Wales, Help to Buy</a:t>
            </a:r>
            <a:br>
              <a:rPr lang="en-GB" sz="1100" u="sng" dirty="0">
                <a:solidFill>
                  <a:schemeClr val="bg2">
                    <a:lumMod val="25000"/>
                  </a:schemeClr>
                </a:solidFill>
                <a:latin typeface="Arial"/>
              </a:rPr>
            </a:br>
            <a:br>
              <a:rPr kumimoji="0" lang="en-GB" sz="1100" b="0" i="0" u="sng" strike="noStrike" kern="0" cap="none" spc="0" normalizeH="0" baseline="0" noProof="0" dirty="0">
                <a:ln>
                  <a:noFill/>
                </a:ln>
                <a:solidFill>
                  <a:schemeClr val="bg2">
                    <a:lumMod val="25000"/>
                  </a:schemeClr>
                </a:solidFill>
                <a:effectLst/>
                <a:uLnTx/>
                <a:uFillTx/>
                <a:latin typeface="+mn-lt"/>
                <a:hlinkClick r:id="rId2">
                  <a:extLst>
                    <a:ext uri="{A12FA001-AC4F-418D-AE19-62706E023703}">
                      <ahyp:hlinkClr xmlns:ahyp="http://schemas.microsoft.com/office/drawing/2018/hyperlinkcolor" val="tx"/>
                    </a:ext>
                  </a:extLst>
                </a:hlinkClick>
              </a:rPr>
            </a:br>
            <a:r>
              <a:rPr lang="en-GB" sz="1100" u="sng" dirty="0">
                <a:solidFill>
                  <a:schemeClr val="bg2">
                    <a:lumMod val="25000"/>
                  </a:schemeClr>
                </a:solidFill>
                <a:latin typeface="+mn-lt"/>
                <a:hlinkClick r:id="rId7">
                  <a:extLst>
                    <a:ext uri="{A12FA001-AC4F-418D-AE19-62706E023703}">
                      <ahyp:hlinkClr xmlns:ahyp="http://schemas.microsoft.com/office/drawing/2018/hyperlinkcolor" val="tx"/>
                    </a:ext>
                  </a:extLst>
                </a:hlinkClick>
              </a:rPr>
              <a:t>5) HMRC, Monthly property transactions completed in the UK with value of £40,000 or above</a:t>
            </a:r>
            <a:br>
              <a:rPr lang="en-GB" sz="1100" u="sng" dirty="0">
                <a:solidFill>
                  <a:schemeClr val="bg2">
                    <a:lumMod val="25000"/>
                  </a:schemeClr>
                </a:solidFill>
                <a:latin typeface="+mn-lt"/>
                <a:hlinkClick r:id="rId8">
                  <a:extLst>
                    <a:ext uri="{A12FA001-AC4F-418D-AE19-62706E023703}">
                      <ahyp:hlinkClr xmlns:ahyp="http://schemas.microsoft.com/office/drawing/2018/hyperlinkcolor" val="tx"/>
                    </a:ext>
                  </a:extLst>
                </a:hlinkClick>
              </a:rPr>
            </a:br>
            <a:br>
              <a:rPr lang="en-GB" sz="1100" u="sng" dirty="0">
                <a:solidFill>
                  <a:schemeClr val="bg2">
                    <a:lumMod val="25000"/>
                  </a:schemeClr>
                </a:solidFill>
                <a:latin typeface="+mn-lt"/>
                <a:hlinkClick r:id="rId8">
                  <a:extLst>
                    <a:ext uri="{A12FA001-AC4F-418D-AE19-62706E023703}">
                      <ahyp:hlinkClr xmlns:ahyp="http://schemas.microsoft.com/office/drawing/2018/hyperlinkcolor" val="tx"/>
                    </a:ext>
                  </a:extLst>
                </a:hlinkClick>
              </a:rPr>
            </a:br>
            <a:r>
              <a:rPr lang="en-GB" sz="1100" u="sng" dirty="0">
                <a:solidFill>
                  <a:schemeClr val="bg2">
                    <a:lumMod val="25000"/>
                  </a:schemeClr>
                </a:solidFill>
                <a:latin typeface="+mn-lt"/>
                <a:hlinkClick r:id="rId8">
                  <a:extLst>
                    <a:ext uri="{A12FA001-AC4F-418D-AE19-62706E023703}">
                      <ahyp:hlinkClr xmlns:ahyp="http://schemas.microsoft.com/office/drawing/2018/hyperlinkcolor" val="tx"/>
                    </a:ext>
                  </a:extLst>
                </a:hlinkClick>
              </a:rPr>
              <a:t>6) HBF, The Economic Footprint of House Building in England and Wales</a:t>
            </a:r>
            <a:br>
              <a:rPr lang="en-GB" sz="1100" u="sng" dirty="0">
                <a:solidFill>
                  <a:schemeClr val="bg2">
                    <a:lumMod val="25000"/>
                  </a:schemeClr>
                </a:solidFill>
                <a:latin typeface="+mn-lt"/>
                <a:hlinkClick r:id="rId8">
                  <a:extLst>
                    <a:ext uri="{A12FA001-AC4F-418D-AE19-62706E023703}">
                      <ahyp:hlinkClr xmlns:ahyp="http://schemas.microsoft.com/office/drawing/2018/hyperlinkcolor" val="tx"/>
                    </a:ext>
                  </a:extLst>
                </a:hlinkClick>
              </a:rPr>
            </a:br>
            <a:br>
              <a:rPr lang="en-GB" sz="1100" u="sng" dirty="0">
                <a:solidFill>
                  <a:schemeClr val="accent1"/>
                </a:solidFill>
                <a:latin typeface="+mn-lt"/>
                <a:hlinkClick r:id="rId8">
                  <a:extLst>
                    <a:ext uri="{A12FA001-AC4F-418D-AE19-62706E023703}">
                      <ahyp:hlinkClr xmlns:ahyp="http://schemas.microsoft.com/office/drawing/2018/hyperlinkcolor" val="tx"/>
                    </a:ext>
                  </a:extLst>
                </a:hlinkClick>
              </a:rPr>
            </a:br>
            <a:r>
              <a:rPr lang="en-GB" sz="1100" u="sng" dirty="0">
                <a:solidFill>
                  <a:schemeClr val="bg2">
                    <a:lumMod val="25000"/>
                  </a:schemeClr>
                </a:solidFill>
                <a:latin typeface="+mn-lt"/>
                <a:hlinkClick r:id="rId9">
                  <a:extLst>
                    <a:ext uri="{A12FA001-AC4F-418D-AE19-62706E023703}">
                      <ahyp:hlinkClr xmlns:ahyp="http://schemas.microsoft.com/office/drawing/2018/hyperlinkcolor" val="tx"/>
                    </a:ext>
                  </a:extLst>
                </a:hlinkClick>
              </a:rPr>
              <a:t>7) HBF, Home Building Workforce Census</a:t>
            </a:r>
            <a:br>
              <a:rPr lang="en-GB" sz="1100" u="sng" dirty="0">
                <a:solidFill>
                  <a:schemeClr val="bg2">
                    <a:lumMod val="25000"/>
                  </a:schemeClr>
                </a:solidFill>
                <a:latin typeface="+mn-lt"/>
              </a:rPr>
            </a:br>
            <a:br>
              <a:rPr lang="en-GB" sz="1100" u="sng" dirty="0">
                <a:solidFill>
                  <a:schemeClr val="bg2">
                    <a:lumMod val="25000"/>
                  </a:schemeClr>
                </a:solidFill>
                <a:latin typeface="+mn-lt"/>
              </a:rPr>
            </a:br>
            <a:r>
              <a:rPr lang="en-GB" sz="1100" u="sng" dirty="0">
                <a:solidFill>
                  <a:schemeClr val="bg2">
                    <a:lumMod val="25000"/>
                  </a:schemeClr>
                </a:solidFill>
                <a:latin typeface="+mn-lt"/>
                <a:hlinkClick r:id="rId10">
                  <a:extLst>
                    <a:ext uri="{A12FA001-AC4F-418D-AE19-62706E023703}">
                      <ahyp:hlinkClr xmlns:ahyp="http://schemas.microsoft.com/office/drawing/2018/hyperlinkcolor" val="tx"/>
                    </a:ext>
                  </a:extLst>
                </a:hlinkClick>
              </a:rPr>
              <a:t>8) HM Land Registry, UK House Price Index Summary</a:t>
            </a:r>
            <a:br>
              <a:rPr lang="en-GB" sz="1100" u="sng" dirty="0">
                <a:solidFill>
                  <a:schemeClr val="bg2">
                    <a:lumMod val="25000"/>
                  </a:schemeClr>
                </a:solidFill>
                <a:latin typeface="+mn-lt"/>
              </a:rPr>
            </a:br>
            <a:br>
              <a:rPr kumimoji="0" lang="en-GB" sz="1100" b="0" i="0" u="sng" strike="noStrike" kern="0" cap="none" spc="0" normalizeH="0" baseline="0" noProof="0" dirty="0">
                <a:ln>
                  <a:noFill/>
                </a:ln>
                <a:solidFill>
                  <a:schemeClr val="bg2">
                    <a:lumMod val="25000"/>
                  </a:schemeClr>
                </a:solidFill>
                <a:effectLst/>
                <a:uLnTx/>
                <a:uFillTx/>
                <a:latin typeface="+mn-lt"/>
              </a:rPr>
            </a:br>
            <a:r>
              <a:rPr lang="en-GB" sz="1100" u="sng" dirty="0">
                <a:solidFill>
                  <a:schemeClr val="bg2">
                    <a:lumMod val="25000"/>
                  </a:schemeClr>
                </a:solidFill>
                <a:latin typeface="+mn-lt"/>
                <a:hlinkClick r:id="rId11">
                  <a:extLst>
                    <a:ext uri="{A12FA001-AC4F-418D-AE19-62706E023703}">
                      <ahyp:hlinkClr xmlns:ahyp="http://schemas.microsoft.com/office/drawing/2018/hyperlinkcolor" val="tx"/>
                    </a:ext>
                  </a:extLst>
                </a:hlinkClick>
              </a:rPr>
              <a:t>9) HBF, Watt a Save! The financial benefits and carbon efficiency of new homes </a:t>
            </a:r>
            <a:r>
              <a:rPr lang="en-GB" sz="1100" dirty="0">
                <a:solidFill>
                  <a:schemeClr val="tx1"/>
                </a:solidFill>
                <a:latin typeface="+mn-lt"/>
              </a:rPr>
              <a:t>and </a:t>
            </a:r>
            <a:r>
              <a:rPr kumimoji="0" lang="en-GB" sz="1100" b="0" i="0" u="sng" strike="noStrike" kern="0" cap="none" spc="0" normalizeH="0" baseline="0" noProof="0" dirty="0">
                <a:ln>
                  <a:noFill/>
                </a:ln>
                <a:solidFill>
                  <a:schemeClr val="bg2">
                    <a:lumMod val="25000"/>
                  </a:schemeClr>
                </a:solidFill>
                <a:effectLst/>
                <a:uLnTx/>
                <a:uFillTx/>
                <a:latin typeface="+mn-lt"/>
                <a:hlinkClick r:id="rId12">
                  <a:extLst>
                    <a:ext uri="{A12FA001-AC4F-418D-AE19-62706E023703}">
                      <ahyp:hlinkClr xmlns:ahyp="http://schemas.microsoft.com/office/drawing/2018/hyperlinkcolor" val="tx"/>
                    </a:ext>
                  </a:extLst>
                </a:hlinkClick>
              </a:rPr>
              <a:t>MHCLG, Energy Performance of Buildings Certificates statistical </a:t>
            </a:r>
            <a:r>
              <a:rPr kumimoji="0" lang="en-GB" sz="1100" b="0" i="0" u="sng" strike="noStrike" kern="0" cap="none" spc="0" normalizeH="0" baseline="0" noProof="0" dirty="0" err="1">
                <a:ln>
                  <a:noFill/>
                </a:ln>
                <a:solidFill>
                  <a:schemeClr val="bg2">
                    <a:lumMod val="25000"/>
                  </a:schemeClr>
                </a:solidFill>
                <a:effectLst/>
                <a:uLnTx/>
                <a:uFillTx/>
                <a:latin typeface="+mn-lt"/>
                <a:hlinkClick r:id="rId12">
                  <a:extLst>
                    <a:ext uri="{A12FA001-AC4F-418D-AE19-62706E023703}">
                      <ahyp:hlinkClr xmlns:ahyp="http://schemas.microsoft.com/office/drawing/2018/hyperlinkcolor" val="tx"/>
                    </a:ext>
                  </a:extLst>
                </a:hlinkClick>
              </a:rPr>
              <a:t>releas</a:t>
            </a:r>
            <a:r>
              <a:rPr lang="en-GB" sz="1100" u="sng" dirty="0">
                <a:solidFill>
                  <a:schemeClr val="bg2">
                    <a:lumMod val="25000"/>
                  </a:schemeClr>
                </a:solidFill>
                <a:latin typeface="+mn-lt"/>
                <a:hlinkClick r:id="rId12">
                  <a:extLst>
                    <a:ext uri="{A12FA001-AC4F-418D-AE19-62706E023703}">
                      <ahyp:hlinkClr xmlns:ahyp="http://schemas.microsoft.com/office/drawing/2018/hyperlinkcolor" val="tx"/>
                    </a:ext>
                  </a:extLst>
                </a:hlinkClick>
              </a:rPr>
              <a:t>e</a:t>
            </a:r>
            <a:br>
              <a:rPr kumimoji="0" lang="en-GB" sz="1100" b="0" i="0" u="sng" strike="noStrike" kern="0" cap="none" spc="0" normalizeH="0" baseline="0" noProof="0" dirty="0">
                <a:ln>
                  <a:noFill/>
                </a:ln>
                <a:solidFill>
                  <a:schemeClr val="bg2">
                    <a:lumMod val="25000"/>
                  </a:schemeClr>
                </a:solidFill>
                <a:effectLst/>
                <a:uLnTx/>
                <a:uFillTx/>
                <a:latin typeface="+mn-lt"/>
                <a:hlinkClick r:id="rId12">
                  <a:extLst>
                    <a:ext uri="{A12FA001-AC4F-418D-AE19-62706E023703}">
                      <ahyp:hlinkClr xmlns:ahyp="http://schemas.microsoft.com/office/drawing/2018/hyperlinkcolor" val="tx"/>
                    </a:ext>
                  </a:extLst>
                </a:hlinkClick>
              </a:rPr>
            </a:br>
            <a:br>
              <a:rPr kumimoji="0" lang="en-GB" sz="1100" b="0" i="0" u="sng" strike="noStrike" kern="0" cap="none" spc="0" normalizeH="0" baseline="0" noProof="0" dirty="0">
                <a:ln>
                  <a:noFill/>
                </a:ln>
                <a:solidFill>
                  <a:schemeClr val="bg2">
                    <a:lumMod val="25000"/>
                  </a:schemeClr>
                </a:solidFill>
                <a:effectLst/>
                <a:uLnTx/>
                <a:uFillTx/>
                <a:latin typeface="+mn-lt"/>
                <a:hlinkClick r:id="rId12">
                  <a:extLst>
                    <a:ext uri="{A12FA001-AC4F-418D-AE19-62706E023703}">
                      <ahyp:hlinkClr xmlns:ahyp="http://schemas.microsoft.com/office/drawing/2018/hyperlinkcolor" val="tx"/>
                    </a:ext>
                  </a:extLst>
                </a:hlinkClick>
              </a:rPr>
            </a:br>
            <a:r>
              <a:rPr lang="en-GB" sz="1100" u="sng" dirty="0">
                <a:solidFill>
                  <a:schemeClr val="bg2">
                    <a:lumMod val="25000"/>
                  </a:schemeClr>
                </a:solidFill>
                <a:latin typeface="+mn-lt"/>
                <a:hlinkClick r:id="rId13">
                  <a:extLst>
                    <a:ext uri="{A12FA001-AC4F-418D-AE19-62706E023703}">
                      <ahyp:hlinkClr xmlns:ahyp="http://schemas.microsoft.com/office/drawing/2018/hyperlinkcolor" val="tx"/>
                    </a:ext>
                  </a:extLst>
                </a:hlinkClick>
              </a:rPr>
              <a:t>10) HBF, Housing the Nation</a:t>
            </a:r>
            <a:br>
              <a:rPr lang="en-GB" sz="1100" u="sng" dirty="0">
                <a:solidFill>
                  <a:schemeClr val="bg2">
                    <a:lumMod val="25000"/>
                  </a:schemeClr>
                </a:solidFill>
                <a:latin typeface="+mn-lt"/>
              </a:rPr>
            </a:br>
            <a:br>
              <a:rPr lang="en-GB" sz="1100" u="sng" dirty="0">
                <a:solidFill>
                  <a:schemeClr val="bg2">
                    <a:lumMod val="25000"/>
                  </a:schemeClr>
                </a:solidFill>
                <a:latin typeface="+mn-lt"/>
              </a:rPr>
            </a:br>
            <a:r>
              <a:rPr lang="en-GB" sz="1100" u="sng" dirty="0">
                <a:solidFill>
                  <a:schemeClr val="bg2">
                    <a:lumMod val="25000"/>
                  </a:schemeClr>
                </a:solidFill>
                <a:latin typeface="+mn-lt"/>
                <a:hlinkClick r:id="rId14">
                  <a:extLst>
                    <a:ext uri="{A12FA001-AC4F-418D-AE19-62706E023703}">
                      <ahyp:hlinkClr xmlns:ahyp="http://schemas.microsoft.com/office/drawing/2018/hyperlinkcolor" val="tx"/>
                    </a:ext>
                  </a:extLst>
                </a:hlinkClick>
              </a:rPr>
              <a:t>11) HBF/NHBC, Customer Satisfaction Survey</a:t>
            </a:r>
            <a:br>
              <a:rPr kumimoji="0" lang="en-GB" sz="1100" b="0" i="0" u="sng" strike="noStrike" kern="0" cap="none" spc="0" normalizeH="0" baseline="0" noProof="0" dirty="0">
                <a:ln>
                  <a:noFill/>
                </a:ln>
                <a:solidFill>
                  <a:schemeClr val="bg2">
                    <a:lumMod val="25000"/>
                  </a:schemeClr>
                </a:solidFill>
                <a:effectLst/>
                <a:uLnTx/>
                <a:uFillTx/>
                <a:latin typeface="+mn-lt"/>
                <a:hlinkClick r:id="rId14">
                  <a:extLst>
                    <a:ext uri="{A12FA001-AC4F-418D-AE19-62706E023703}">
                      <ahyp:hlinkClr xmlns:ahyp="http://schemas.microsoft.com/office/drawing/2018/hyperlinkcolor" val="tx"/>
                    </a:ext>
                  </a:extLst>
                </a:hlinkClick>
              </a:rPr>
            </a:br>
            <a:br>
              <a:rPr kumimoji="0" lang="en-GB" sz="1100" b="0" i="0" u="sng" strike="noStrike" kern="0" cap="none" spc="0" normalizeH="0" baseline="0" noProof="0" dirty="0">
                <a:ln>
                  <a:noFill/>
                </a:ln>
                <a:solidFill>
                  <a:schemeClr val="bg2">
                    <a:lumMod val="25000"/>
                  </a:schemeClr>
                </a:solidFill>
                <a:effectLst/>
                <a:uLnTx/>
                <a:uFillTx/>
                <a:latin typeface="+mn-lt"/>
                <a:hlinkClick r:id="rId12">
                  <a:extLst>
                    <a:ext uri="{A12FA001-AC4F-418D-AE19-62706E023703}">
                      <ahyp:hlinkClr xmlns:ahyp="http://schemas.microsoft.com/office/drawing/2018/hyperlinkcolor" val="tx"/>
                    </a:ext>
                  </a:extLst>
                </a:hlinkClick>
              </a:rPr>
            </a:br>
            <a:r>
              <a:rPr lang="en-GB" sz="1100" u="sng" dirty="0">
                <a:solidFill>
                  <a:schemeClr val="bg2">
                    <a:lumMod val="25000"/>
                  </a:schemeClr>
                </a:solidFill>
                <a:latin typeface="+mn-lt"/>
                <a:hlinkClick r:id="rId15">
                  <a:extLst>
                    <a:ext uri="{A12FA001-AC4F-418D-AE19-62706E023703}">
                      <ahyp:hlinkClr xmlns:ahyp="http://schemas.microsoft.com/office/drawing/2018/hyperlinkcolor" val="tx"/>
                    </a:ext>
                  </a:extLst>
                </a:hlinkClick>
              </a:rPr>
              <a:t>12) HBF/Close Brothers Property Finance/Travis Perkins, State of Play: Challenges and Opportunities Facing SME Home Builders 2023-24</a:t>
            </a:r>
            <a:br>
              <a:rPr kumimoji="0" lang="en-GB" sz="1100" b="0" i="0" u="sng" strike="noStrike" kern="0" cap="none" spc="0" normalizeH="0" baseline="0" noProof="0" dirty="0">
                <a:ln>
                  <a:noFill/>
                </a:ln>
                <a:solidFill>
                  <a:schemeClr val="bg2">
                    <a:lumMod val="25000"/>
                  </a:schemeClr>
                </a:solidFill>
                <a:effectLst/>
                <a:uLnTx/>
                <a:uFillTx/>
                <a:latin typeface="+mn-lt"/>
              </a:rPr>
            </a:br>
            <a:br>
              <a:rPr kumimoji="0" lang="en-GB" sz="1100" b="0" i="0" u="sng" strike="noStrike" kern="0" cap="none" spc="0" normalizeH="0" baseline="0" noProof="0" dirty="0">
                <a:ln>
                  <a:noFill/>
                </a:ln>
                <a:solidFill>
                  <a:schemeClr val="bg2">
                    <a:lumMod val="25000"/>
                  </a:schemeClr>
                </a:solidFill>
                <a:effectLst/>
                <a:uLnTx/>
                <a:uFillTx/>
                <a:latin typeface="+mn-lt"/>
              </a:rPr>
            </a:br>
            <a:r>
              <a:rPr lang="en-GB" sz="1100" u="sng" dirty="0">
                <a:solidFill>
                  <a:schemeClr val="bg2">
                    <a:lumMod val="25000"/>
                  </a:schemeClr>
                </a:solidFill>
                <a:latin typeface="+mn-lt"/>
                <a:hlinkClick r:id="rId16">
                  <a:extLst>
                    <a:ext uri="{A12FA001-AC4F-418D-AE19-62706E023703}">
                      <ahyp:hlinkClr xmlns:ahyp="http://schemas.microsoft.com/office/drawing/2018/hyperlinkcolor" val="tx"/>
                    </a:ext>
                  </a:extLst>
                </a:hlinkClick>
              </a:rPr>
              <a:t>13) </a:t>
            </a:r>
            <a:r>
              <a:rPr lang="en-GB" sz="1100" u="sng" dirty="0">
                <a:solidFill>
                  <a:schemeClr val="bg2">
                    <a:lumMod val="25000"/>
                  </a:schemeClr>
                </a:solidFill>
                <a:latin typeface="Arial"/>
                <a:hlinkClick r:id="rId16">
                  <a:extLst>
                    <a:ext uri="{A12FA001-AC4F-418D-AE19-62706E023703}">
                      <ahyp:hlinkClr xmlns:ahyp="http://schemas.microsoft.com/office/drawing/2018/hyperlinkcolor" val="tx"/>
                    </a:ext>
                  </a:extLst>
                </a:hlinkClick>
              </a:rPr>
              <a:t>HBF, Unspent Developer Contributions in England and Wales</a:t>
            </a:r>
            <a:br>
              <a:rPr lang="en-GB" sz="1100" dirty="0">
                <a:solidFill>
                  <a:schemeClr val="bg2">
                    <a:lumMod val="25000"/>
                  </a:schemeClr>
                </a:solidFill>
                <a:highlight>
                  <a:srgbClr val="53AAB1"/>
                </a:highlight>
                <a:latin typeface="+mn-lt"/>
                <a:hlinkClick r:id="rId17">
                  <a:extLst>
                    <a:ext uri="{A12FA001-AC4F-418D-AE19-62706E023703}">
                      <ahyp:hlinkClr xmlns:ahyp="http://schemas.microsoft.com/office/drawing/2018/hyperlinkcolor" val="tx"/>
                    </a:ext>
                  </a:extLst>
                </a:hlinkClick>
              </a:rPr>
            </a:br>
            <a:br>
              <a:rPr lang="en-GB" sz="1100" dirty="0">
                <a:solidFill>
                  <a:schemeClr val="bg2">
                    <a:lumMod val="25000"/>
                  </a:schemeClr>
                </a:solidFill>
                <a:latin typeface="+mn-lt"/>
                <a:hlinkClick r:id="rId17">
                  <a:extLst>
                    <a:ext uri="{A12FA001-AC4F-418D-AE19-62706E023703}">
                      <ahyp:hlinkClr xmlns:ahyp="http://schemas.microsoft.com/office/drawing/2018/hyperlinkcolor" val="tx"/>
                    </a:ext>
                  </a:extLst>
                </a:hlinkClick>
              </a:rPr>
            </a:br>
            <a:endParaRPr lang="en-GB" sz="1100" dirty="0">
              <a:solidFill>
                <a:schemeClr val="bg2">
                  <a:lumMod val="25000"/>
                </a:schemeClr>
              </a:solidFill>
              <a:latin typeface="+mn-lt"/>
            </a:endParaRPr>
          </a:p>
        </p:txBody>
      </p:sp>
    </p:spTree>
    <p:extLst>
      <p:ext uri="{BB962C8B-B14F-4D97-AF65-F5344CB8AC3E}">
        <p14:creationId xmlns:p14="http://schemas.microsoft.com/office/powerpoint/2010/main" val="362233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781664AE-AE07-249F-776E-9F7472F39965}"/>
              </a:ext>
            </a:extLst>
          </p:cNvPr>
          <p:cNvGraphicFramePr/>
          <p:nvPr>
            <p:extLst>
              <p:ext uri="{D42A27DB-BD31-4B8C-83A1-F6EECF244321}">
                <p14:modId xmlns:p14="http://schemas.microsoft.com/office/powerpoint/2010/main" val="794460731"/>
              </p:ext>
            </p:extLst>
          </p:nvPr>
        </p:nvGraphicFramePr>
        <p:xfrm>
          <a:off x="3851920" y="1772816"/>
          <a:ext cx="5112568"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14" name="Content Placeholder 4">
            <a:extLst>
              <a:ext uri="{FF2B5EF4-FFF2-40B4-BE49-F238E27FC236}">
                <a16:creationId xmlns:a16="http://schemas.microsoft.com/office/drawing/2014/main" id="{7FBBC99E-ED11-43E2-927A-CD1506AD1291}"/>
              </a:ext>
            </a:extLst>
          </p:cNvPr>
          <p:cNvSpPr txBox="1">
            <a:spLocks/>
          </p:cNvSpPr>
          <p:nvPr/>
        </p:nvSpPr>
        <p:spPr>
          <a:xfrm>
            <a:off x="602826" y="1115366"/>
            <a:ext cx="8184752" cy="526578"/>
          </a:xfrm>
          <a:prstGeom prst="rect">
            <a:avLst/>
          </a:prstGeom>
          <a:solidFill>
            <a:schemeClr val="bg2"/>
          </a:solidFill>
        </p:spPr>
        <p:txBody>
          <a:bodyPr>
            <a:normAutofit/>
          </a:bodyPr>
          <a:lstStyle>
            <a:lvl1pPr marL="108491" indent="-108491" algn="l" rtl="0" eaLnBrk="1" fontAlgn="base" hangingPunct="1">
              <a:spcBef>
                <a:spcPct val="20000"/>
              </a:spcBef>
              <a:spcAft>
                <a:spcPct val="0"/>
              </a:spcAft>
              <a:buChar char="•"/>
              <a:defRPr sz="1575">
                <a:solidFill>
                  <a:schemeClr val="tx2"/>
                </a:solidFill>
                <a:latin typeface="+mn-lt"/>
                <a:ea typeface="+mn-ea"/>
                <a:cs typeface="ＭＳ Ｐゴシック"/>
              </a:defRPr>
            </a:lvl1pPr>
            <a:lvl2pPr marL="235063" indent="-90409" algn="l" rtl="0" eaLnBrk="1" fontAlgn="base" hangingPunct="1">
              <a:spcBef>
                <a:spcPct val="20000"/>
              </a:spcBef>
              <a:spcAft>
                <a:spcPct val="0"/>
              </a:spcAft>
              <a:buChar char="–"/>
              <a:defRPr sz="1350">
                <a:solidFill>
                  <a:schemeClr val="tx2"/>
                </a:solidFill>
                <a:latin typeface="+mn-lt"/>
                <a:ea typeface="+mn-ea"/>
                <a:cs typeface="ＭＳ Ｐゴシック"/>
              </a:defRPr>
            </a:lvl2pPr>
            <a:lvl3pPr marL="361635" indent="-72327" algn="l" rtl="0" eaLnBrk="1" fontAlgn="base" hangingPunct="1">
              <a:spcBef>
                <a:spcPct val="20000"/>
              </a:spcBef>
              <a:spcAft>
                <a:spcPct val="0"/>
              </a:spcAft>
              <a:buChar char="•"/>
              <a:defRPr sz="1200">
                <a:solidFill>
                  <a:schemeClr val="tx2"/>
                </a:solidFill>
                <a:latin typeface="+mn-lt"/>
                <a:ea typeface="+mn-ea"/>
                <a:cs typeface="ＭＳ Ｐゴシック"/>
              </a:defRPr>
            </a:lvl3pPr>
            <a:lvl4pPr marL="506288" indent="-72327" algn="l" rtl="0" eaLnBrk="1" fontAlgn="base" hangingPunct="1">
              <a:spcBef>
                <a:spcPct val="20000"/>
              </a:spcBef>
              <a:spcAft>
                <a:spcPct val="0"/>
              </a:spcAft>
              <a:buChar char="–"/>
              <a:defRPr sz="1050">
                <a:solidFill>
                  <a:schemeClr val="tx2"/>
                </a:solidFill>
                <a:latin typeface="+mn-lt"/>
                <a:ea typeface="+mn-ea"/>
                <a:cs typeface="ＭＳ Ｐゴシック"/>
              </a:defRPr>
            </a:lvl4pPr>
            <a:lvl5pPr marL="650943" indent="-72327" algn="l" rtl="0" eaLnBrk="1" fontAlgn="base" hangingPunct="1">
              <a:spcBef>
                <a:spcPct val="20000"/>
              </a:spcBef>
              <a:spcAft>
                <a:spcPct val="0"/>
              </a:spcAft>
              <a:buChar char="»"/>
              <a:defRPr sz="900">
                <a:solidFill>
                  <a:schemeClr val="tx2"/>
                </a:solidFill>
                <a:latin typeface="+mn-lt"/>
                <a:ea typeface="+mn-ea"/>
                <a:cs typeface="ＭＳ Ｐゴシック"/>
              </a:defRPr>
            </a:lvl5pPr>
            <a:lvl6pPr marL="795595" indent="-72327" algn="l" rtl="0" eaLnBrk="1" fontAlgn="base" hangingPunct="1">
              <a:spcBef>
                <a:spcPct val="20000"/>
              </a:spcBef>
              <a:spcAft>
                <a:spcPct val="0"/>
              </a:spcAft>
              <a:buChar char="»"/>
              <a:defRPr sz="633">
                <a:solidFill>
                  <a:schemeClr val="tx1"/>
                </a:solidFill>
                <a:latin typeface="+mn-lt"/>
                <a:ea typeface="+mn-ea"/>
              </a:defRPr>
            </a:lvl6pPr>
            <a:lvl7pPr marL="940250" indent="-72327" algn="l" rtl="0" eaLnBrk="1" fontAlgn="base" hangingPunct="1">
              <a:spcBef>
                <a:spcPct val="20000"/>
              </a:spcBef>
              <a:spcAft>
                <a:spcPct val="0"/>
              </a:spcAft>
              <a:buChar char="»"/>
              <a:defRPr sz="633">
                <a:solidFill>
                  <a:schemeClr val="tx1"/>
                </a:solidFill>
                <a:latin typeface="+mn-lt"/>
                <a:ea typeface="+mn-ea"/>
              </a:defRPr>
            </a:lvl7pPr>
            <a:lvl8pPr marL="1084904" indent="-72327" algn="l" rtl="0" eaLnBrk="1" fontAlgn="base" hangingPunct="1">
              <a:spcBef>
                <a:spcPct val="20000"/>
              </a:spcBef>
              <a:spcAft>
                <a:spcPct val="0"/>
              </a:spcAft>
              <a:buChar char="»"/>
              <a:defRPr sz="633">
                <a:solidFill>
                  <a:schemeClr val="tx1"/>
                </a:solidFill>
                <a:latin typeface="+mn-lt"/>
                <a:ea typeface="+mn-ea"/>
              </a:defRPr>
            </a:lvl8pPr>
            <a:lvl9pPr marL="1229558" indent="-72327" algn="l" rtl="0" eaLnBrk="1" fontAlgn="base" hangingPunct="1">
              <a:spcBef>
                <a:spcPct val="20000"/>
              </a:spcBef>
              <a:spcAft>
                <a:spcPct val="0"/>
              </a:spcAft>
              <a:buChar char="»"/>
              <a:defRPr sz="633">
                <a:solidFill>
                  <a:schemeClr val="tx1"/>
                </a:solidFill>
                <a:latin typeface="+mn-lt"/>
                <a:ea typeface="+mn-ea"/>
              </a:defRPr>
            </a:lvl9pPr>
          </a:lstStyle>
          <a:p>
            <a:pPr marL="0" indent="0">
              <a:buFontTx/>
              <a:buNone/>
            </a:pPr>
            <a:r>
              <a:rPr lang="en-GB" sz="1600" b="1" kern="0" dirty="0"/>
              <a:t>Additional Dwellings </a:t>
            </a:r>
            <a:r>
              <a:rPr lang="en-GB" sz="1600" kern="0" dirty="0"/>
              <a:t>2022/2023: 5,785 new dwellings</a:t>
            </a:r>
            <a:endParaRPr lang="en-GB" sz="600" kern="0" dirty="0"/>
          </a:p>
        </p:txBody>
      </p:sp>
      <p:graphicFrame>
        <p:nvGraphicFramePr>
          <p:cNvPr id="15" name="Diagram 14">
            <a:extLst>
              <a:ext uri="{FF2B5EF4-FFF2-40B4-BE49-F238E27FC236}">
                <a16:creationId xmlns:a16="http://schemas.microsoft.com/office/drawing/2014/main" id="{E75B2D41-AD02-4B16-8165-1567342F0A80}"/>
              </a:ext>
            </a:extLst>
          </p:cNvPr>
          <p:cNvGraphicFramePr/>
          <p:nvPr>
            <p:extLst>
              <p:ext uri="{D42A27DB-BD31-4B8C-83A1-F6EECF244321}">
                <p14:modId xmlns:p14="http://schemas.microsoft.com/office/powerpoint/2010/main" val="2501218285"/>
              </p:ext>
            </p:extLst>
          </p:nvPr>
        </p:nvGraphicFramePr>
        <p:xfrm>
          <a:off x="395536" y="1772816"/>
          <a:ext cx="3456384" cy="3901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790B4F92-A547-45A6-BB2E-12C89867CF36}"/>
              </a:ext>
            </a:extLst>
          </p:cNvPr>
          <p:cNvSpPr>
            <a:spLocks noGrp="1"/>
          </p:cNvSpPr>
          <p:nvPr>
            <p:ph type="title"/>
          </p:nvPr>
        </p:nvSpPr>
        <p:spPr/>
        <p:txBody>
          <a:bodyPr/>
          <a:lstStyle/>
          <a:p>
            <a:r>
              <a:rPr lang="en-GB" dirty="0"/>
              <a:t>1. Housing Delivery 2022/23</a:t>
            </a:r>
          </a:p>
        </p:txBody>
      </p:sp>
    </p:spTree>
    <p:extLst>
      <p:ext uri="{BB962C8B-B14F-4D97-AF65-F5344CB8AC3E}">
        <p14:creationId xmlns:p14="http://schemas.microsoft.com/office/powerpoint/2010/main" val="366991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7A226-BA5B-85AF-79A8-AE1563CFEF3D}"/>
              </a:ext>
            </a:extLst>
          </p:cNvPr>
          <p:cNvSpPr>
            <a:spLocks noGrp="1"/>
          </p:cNvSpPr>
          <p:nvPr>
            <p:ph type="title"/>
          </p:nvPr>
        </p:nvSpPr>
        <p:spPr/>
        <p:txBody>
          <a:bodyPr/>
          <a:lstStyle/>
          <a:p>
            <a:r>
              <a:rPr lang="en-GB" dirty="0"/>
              <a:t>2. Recent planning permissions</a:t>
            </a:r>
          </a:p>
        </p:txBody>
      </p:sp>
      <p:sp>
        <p:nvSpPr>
          <p:cNvPr id="5" name="Content Placeholder 2">
            <a:extLst>
              <a:ext uri="{FF2B5EF4-FFF2-40B4-BE49-F238E27FC236}">
                <a16:creationId xmlns:a16="http://schemas.microsoft.com/office/drawing/2014/main" id="{30099533-AD58-EFB6-7132-3B24EFD2A8B2}"/>
              </a:ext>
            </a:extLst>
          </p:cNvPr>
          <p:cNvSpPr txBox="1">
            <a:spLocks/>
          </p:cNvSpPr>
          <p:nvPr/>
        </p:nvSpPr>
        <p:spPr>
          <a:xfrm>
            <a:off x="6520308" y="1637868"/>
            <a:ext cx="2009528" cy="3795207"/>
          </a:xfrm>
          <a:prstGeom prst="rect">
            <a:avLst/>
          </a:prstGeom>
          <a:solidFill>
            <a:schemeClr val="bg2"/>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100" dirty="0"/>
              <a:t>The number of units approved in Wales during Q4 2024 totalled 1,732 - a 25% decline from the same quarter a year ago. </a:t>
            </a:r>
          </a:p>
          <a:p>
            <a:pPr marL="0" indent="0">
              <a:buNone/>
            </a:pPr>
            <a:r>
              <a:rPr lang="en-GB" sz="1100" dirty="0"/>
              <a:t>The number of overall housing projects granted planning permission in Q3 2023 was the lowest quarterly figure on record, with 99 housing projects granted planning permission - a decline of 18% from the final quarter of 2022.</a:t>
            </a:r>
            <a:endParaRPr lang="en-GB" sz="1100" dirty="0">
              <a:cs typeface="Arial"/>
            </a:endParaRPr>
          </a:p>
          <a:p>
            <a:pPr marL="0" indent="0">
              <a:buNone/>
            </a:pPr>
            <a:r>
              <a:rPr lang="en-GB" sz="1100" dirty="0">
                <a:ea typeface="+mn-lt"/>
                <a:cs typeface="+mn-lt"/>
              </a:rPr>
              <a:t>Overall in 2023, the number of units approved in Wales was 7,096 – 15% down from 2022 (8,399). A 15% drop in supply could see delivery fall below 3,000 new homes annually. </a:t>
            </a:r>
            <a:endParaRPr lang="en-GB" sz="1100" dirty="0">
              <a:cs typeface="Arial"/>
            </a:endParaRPr>
          </a:p>
        </p:txBody>
      </p:sp>
      <p:graphicFrame>
        <p:nvGraphicFramePr>
          <p:cNvPr id="6" name="Chart 5">
            <a:extLst>
              <a:ext uri="{FF2B5EF4-FFF2-40B4-BE49-F238E27FC236}">
                <a16:creationId xmlns:a16="http://schemas.microsoft.com/office/drawing/2014/main" id="{DDE53C62-3A3A-8645-4D7C-17C62B88E964}"/>
              </a:ext>
            </a:extLst>
          </p:cNvPr>
          <p:cNvGraphicFramePr/>
          <p:nvPr>
            <p:extLst>
              <p:ext uri="{D42A27DB-BD31-4B8C-83A1-F6EECF244321}">
                <p14:modId xmlns:p14="http://schemas.microsoft.com/office/powerpoint/2010/main" val="1932307411"/>
              </p:ext>
            </p:extLst>
          </p:nvPr>
        </p:nvGraphicFramePr>
        <p:xfrm>
          <a:off x="323528" y="1124744"/>
          <a:ext cx="6015355" cy="45110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3676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09A34-D8A9-D7B9-F8A4-C98B79A81730}"/>
              </a:ext>
            </a:extLst>
          </p:cNvPr>
          <p:cNvSpPr>
            <a:spLocks noGrp="1"/>
          </p:cNvSpPr>
          <p:nvPr>
            <p:ph type="title"/>
          </p:nvPr>
        </p:nvSpPr>
        <p:spPr/>
        <p:txBody>
          <a:bodyPr/>
          <a:lstStyle/>
          <a:p>
            <a:r>
              <a:rPr lang="en-GB" dirty="0"/>
              <a:t>3. Affordable Housing</a:t>
            </a:r>
          </a:p>
        </p:txBody>
      </p:sp>
      <p:graphicFrame>
        <p:nvGraphicFramePr>
          <p:cNvPr id="4" name="Content Placeholder 3">
            <a:extLst>
              <a:ext uri="{FF2B5EF4-FFF2-40B4-BE49-F238E27FC236}">
                <a16:creationId xmlns:a16="http://schemas.microsoft.com/office/drawing/2014/main" id="{92AC641B-F929-DEAE-D0C8-A1FC7BA45590}"/>
              </a:ext>
            </a:extLst>
          </p:cNvPr>
          <p:cNvGraphicFramePr>
            <a:graphicFrameLocks noGrp="1"/>
          </p:cNvGraphicFramePr>
          <p:nvPr>
            <p:ph idx="1"/>
            <p:extLst>
              <p:ext uri="{D42A27DB-BD31-4B8C-83A1-F6EECF244321}">
                <p14:modId xmlns:p14="http://schemas.microsoft.com/office/powerpoint/2010/main" val="3855404566"/>
              </p:ext>
            </p:extLst>
          </p:nvPr>
        </p:nvGraphicFramePr>
        <p:xfrm>
          <a:off x="323528" y="1077617"/>
          <a:ext cx="2664295" cy="508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hart 2">
            <a:extLst>
              <a:ext uri="{FF2B5EF4-FFF2-40B4-BE49-F238E27FC236}">
                <a16:creationId xmlns:a16="http://schemas.microsoft.com/office/drawing/2014/main" id="{77704442-1B8D-48D3-BC27-794C50E2E1EA}"/>
              </a:ext>
            </a:extLst>
          </p:cNvPr>
          <p:cNvGraphicFramePr/>
          <p:nvPr>
            <p:extLst>
              <p:ext uri="{D42A27DB-BD31-4B8C-83A1-F6EECF244321}">
                <p14:modId xmlns:p14="http://schemas.microsoft.com/office/powerpoint/2010/main" val="1296638467"/>
              </p:ext>
            </p:extLst>
          </p:nvPr>
        </p:nvGraphicFramePr>
        <p:xfrm>
          <a:off x="3275856" y="1077617"/>
          <a:ext cx="5688632" cy="451162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08323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69B2-7763-4947-B93D-FBD26B5B6969}"/>
              </a:ext>
            </a:extLst>
          </p:cNvPr>
          <p:cNvSpPr>
            <a:spLocks noGrp="1"/>
          </p:cNvSpPr>
          <p:nvPr>
            <p:ph type="title"/>
          </p:nvPr>
        </p:nvSpPr>
        <p:spPr/>
        <p:txBody>
          <a:bodyPr/>
          <a:lstStyle/>
          <a:p>
            <a:r>
              <a:rPr lang="en-GB" dirty="0"/>
              <a:t>4. Help to Buy Wales</a:t>
            </a:r>
          </a:p>
        </p:txBody>
      </p:sp>
      <p:graphicFrame>
        <p:nvGraphicFramePr>
          <p:cNvPr id="6" name="Content Placeholder 3">
            <a:extLst>
              <a:ext uri="{FF2B5EF4-FFF2-40B4-BE49-F238E27FC236}">
                <a16:creationId xmlns:a16="http://schemas.microsoft.com/office/drawing/2014/main" id="{027D6E14-3BE4-D5A1-DBEA-A03A5215B5C5}"/>
              </a:ext>
            </a:extLst>
          </p:cNvPr>
          <p:cNvGraphicFramePr>
            <a:graphicFrameLocks noGrp="1"/>
          </p:cNvGraphicFramePr>
          <p:nvPr>
            <p:ph idx="1"/>
            <p:extLst>
              <p:ext uri="{D42A27DB-BD31-4B8C-83A1-F6EECF244321}">
                <p14:modId xmlns:p14="http://schemas.microsoft.com/office/powerpoint/2010/main" val="3475825397"/>
              </p:ext>
            </p:extLst>
          </p:nvPr>
        </p:nvGraphicFramePr>
        <p:xfrm>
          <a:off x="5796136" y="1149350"/>
          <a:ext cx="3096344" cy="4367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hart 3">
            <a:extLst>
              <a:ext uri="{FF2B5EF4-FFF2-40B4-BE49-F238E27FC236}">
                <a16:creationId xmlns:a16="http://schemas.microsoft.com/office/drawing/2014/main" id="{A253264F-F953-FD86-6686-B3DC94332C89}"/>
              </a:ext>
            </a:extLst>
          </p:cNvPr>
          <p:cNvGraphicFramePr>
            <a:graphicFrameLocks/>
          </p:cNvGraphicFramePr>
          <p:nvPr>
            <p:extLst>
              <p:ext uri="{D42A27DB-BD31-4B8C-83A1-F6EECF244321}">
                <p14:modId xmlns:p14="http://schemas.microsoft.com/office/powerpoint/2010/main" val="2885315441"/>
              </p:ext>
            </p:extLst>
          </p:nvPr>
        </p:nvGraphicFramePr>
        <p:xfrm>
          <a:off x="395536" y="1268760"/>
          <a:ext cx="5225459" cy="396044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965547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FA95AA-312E-4882-9603-F8788A4EB2CD}"/>
              </a:ext>
            </a:extLst>
          </p:cNvPr>
          <p:cNvSpPr txBox="1">
            <a:spLocks/>
          </p:cNvSpPr>
          <p:nvPr/>
        </p:nvSpPr>
        <p:spPr>
          <a:xfrm>
            <a:off x="323528" y="1448780"/>
            <a:ext cx="2302024" cy="3960440"/>
          </a:xfrm>
          <a:prstGeom prst="rect">
            <a:avLst/>
          </a:prstGeom>
          <a:solidFill>
            <a:schemeClr val="bg2"/>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200" dirty="0"/>
              <a:t>Property transaction volumes suffered during 2023 and the start of this year due to a lack of overall demand and a general decline in market conditions. </a:t>
            </a:r>
          </a:p>
          <a:p>
            <a:pPr marL="0" indent="0">
              <a:buNone/>
            </a:pPr>
            <a:r>
              <a:rPr lang="en-GB" sz="1200" dirty="0"/>
              <a:t>The provisional estimate of the number of residential transactions in Wales in April 2024 was 3,320, up 10% from April 2023 but down 13% from the previous month (March 20234).</a:t>
            </a:r>
          </a:p>
          <a:p>
            <a:pPr marL="0" indent="0">
              <a:buNone/>
            </a:pPr>
            <a:r>
              <a:rPr lang="en-GB" sz="1200" dirty="0"/>
              <a:t>The total number of residential property transactions in Wales in 2023/24 declined by 18% compared to 2022/23, falling from 53,490 to 43,940.</a:t>
            </a:r>
          </a:p>
        </p:txBody>
      </p:sp>
      <p:sp>
        <p:nvSpPr>
          <p:cNvPr id="2" name="Title 1">
            <a:extLst>
              <a:ext uri="{FF2B5EF4-FFF2-40B4-BE49-F238E27FC236}">
                <a16:creationId xmlns:a16="http://schemas.microsoft.com/office/drawing/2014/main" id="{05F09DDB-A7F3-45F9-BFB6-A8A86F733792}"/>
              </a:ext>
            </a:extLst>
          </p:cNvPr>
          <p:cNvSpPr>
            <a:spLocks noGrp="1"/>
          </p:cNvSpPr>
          <p:nvPr>
            <p:ph type="title"/>
          </p:nvPr>
        </p:nvSpPr>
        <p:spPr>
          <a:xfrm>
            <a:off x="467544" y="116632"/>
            <a:ext cx="7772400" cy="908720"/>
          </a:xfrm>
        </p:spPr>
        <p:txBody>
          <a:bodyPr/>
          <a:lstStyle/>
          <a:p>
            <a:r>
              <a:rPr lang="en-GB" dirty="0"/>
              <a:t>5. Residential property transactions</a:t>
            </a:r>
          </a:p>
        </p:txBody>
      </p:sp>
      <p:graphicFrame>
        <p:nvGraphicFramePr>
          <p:cNvPr id="5" name="Chart 4">
            <a:extLst>
              <a:ext uri="{FF2B5EF4-FFF2-40B4-BE49-F238E27FC236}">
                <a16:creationId xmlns:a16="http://schemas.microsoft.com/office/drawing/2014/main" id="{7B0E1F15-B515-2258-FE69-A87CE14FD64D}"/>
              </a:ext>
            </a:extLst>
          </p:cNvPr>
          <p:cNvGraphicFramePr>
            <a:graphicFrameLocks/>
          </p:cNvGraphicFramePr>
          <p:nvPr>
            <p:extLst>
              <p:ext uri="{D42A27DB-BD31-4B8C-83A1-F6EECF244321}">
                <p14:modId xmlns:p14="http://schemas.microsoft.com/office/powerpoint/2010/main" val="1002132608"/>
              </p:ext>
            </p:extLst>
          </p:nvPr>
        </p:nvGraphicFramePr>
        <p:xfrm>
          <a:off x="2771800" y="1177976"/>
          <a:ext cx="6264696" cy="42312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8058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E47E74-06DF-4788-BBAE-0A78C373FAA2}"/>
              </a:ext>
            </a:extLst>
          </p:cNvPr>
          <p:cNvSpPr>
            <a:spLocks noGrp="1"/>
          </p:cNvSpPr>
          <p:nvPr>
            <p:ph type="title"/>
          </p:nvPr>
        </p:nvSpPr>
        <p:spPr/>
        <p:txBody>
          <a:bodyPr>
            <a:normAutofit/>
          </a:bodyPr>
          <a:lstStyle/>
          <a:p>
            <a:r>
              <a:rPr lang="en-GB" dirty="0"/>
              <a:t>6. </a:t>
            </a:r>
            <a:r>
              <a:rPr lang="en-US" dirty="0"/>
              <a:t>Economic contribution of the home building industry in Wales</a:t>
            </a:r>
            <a:endParaRPr lang="en-GB" dirty="0"/>
          </a:p>
        </p:txBody>
      </p:sp>
      <p:graphicFrame>
        <p:nvGraphicFramePr>
          <p:cNvPr id="3" name="Diagram 2">
            <a:extLst>
              <a:ext uri="{FF2B5EF4-FFF2-40B4-BE49-F238E27FC236}">
                <a16:creationId xmlns:a16="http://schemas.microsoft.com/office/drawing/2014/main" id="{0ED0A86D-C14D-7F10-D78B-364A5C7EC37B}"/>
              </a:ext>
            </a:extLst>
          </p:cNvPr>
          <p:cNvGraphicFramePr/>
          <p:nvPr>
            <p:extLst>
              <p:ext uri="{D42A27DB-BD31-4B8C-83A1-F6EECF244321}">
                <p14:modId xmlns:p14="http://schemas.microsoft.com/office/powerpoint/2010/main" val="2995511584"/>
              </p:ext>
            </p:extLst>
          </p:nvPr>
        </p:nvGraphicFramePr>
        <p:xfrm>
          <a:off x="467544" y="1772817"/>
          <a:ext cx="7990656"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99D2EC1-5801-D200-08D8-00D28EE519BD}"/>
              </a:ext>
            </a:extLst>
          </p:cNvPr>
          <p:cNvSpPr txBox="1"/>
          <p:nvPr/>
        </p:nvSpPr>
        <p:spPr>
          <a:xfrm>
            <a:off x="616221" y="997277"/>
            <a:ext cx="7772400" cy="70788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In 2022/23 it is estimated that the home building industry in Wales has:</a:t>
            </a:r>
          </a:p>
        </p:txBody>
      </p:sp>
      <p:pic>
        <p:nvPicPr>
          <p:cNvPr id="6" name="Graphic 5" descr="Office worker male outline">
            <a:extLst>
              <a:ext uri="{FF2B5EF4-FFF2-40B4-BE49-F238E27FC236}">
                <a16:creationId xmlns:a16="http://schemas.microsoft.com/office/drawing/2014/main" id="{0F4640F6-D507-C4ED-6728-18D92267007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0911" y="1972400"/>
            <a:ext cx="524852" cy="524852"/>
          </a:xfrm>
          <a:prstGeom prst="rect">
            <a:avLst/>
          </a:prstGeom>
        </p:spPr>
      </p:pic>
      <p:pic>
        <p:nvPicPr>
          <p:cNvPr id="12" name="Graphic 11" descr="Shopping bag outline">
            <a:extLst>
              <a:ext uri="{FF2B5EF4-FFF2-40B4-BE49-F238E27FC236}">
                <a16:creationId xmlns:a16="http://schemas.microsoft.com/office/drawing/2014/main" id="{9A5F6B9E-2C5E-64E7-009F-64818F41862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43608" y="3421270"/>
            <a:ext cx="524852" cy="524852"/>
          </a:xfrm>
          <a:prstGeom prst="rect">
            <a:avLst/>
          </a:prstGeom>
        </p:spPr>
      </p:pic>
      <p:pic>
        <p:nvPicPr>
          <p:cNvPr id="16" name="Graphic 15" descr="Park scene outline">
            <a:extLst>
              <a:ext uri="{FF2B5EF4-FFF2-40B4-BE49-F238E27FC236}">
                <a16:creationId xmlns:a16="http://schemas.microsoft.com/office/drawing/2014/main" id="{66B687D1-8C62-BC22-68DC-9DD5D3C9E17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63616" y="4212524"/>
            <a:ext cx="432048" cy="432048"/>
          </a:xfrm>
          <a:prstGeom prst="rect">
            <a:avLst/>
          </a:prstGeom>
        </p:spPr>
      </p:pic>
      <p:pic>
        <p:nvPicPr>
          <p:cNvPr id="18" name="Graphic 17" descr="Dump truck outline">
            <a:extLst>
              <a:ext uri="{FF2B5EF4-FFF2-40B4-BE49-F238E27FC236}">
                <a16:creationId xmlns:a16="http://schemas.microsoft.com/office/drawing/2014/main" id="{CACDB310-0840-B3FC-B42A-D7B57AC1E63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07204" y="4909815"/>
            <a:ext cx="524852" cy="524852"/>
          </a:xfrm>
          <a:prstGeom prst="rect">
            <a:avLst/>
          </a:prstGeom>
        </p:spPr>
      </p:pic>
      <p:pic>
        <p:nvPicPr>
          <p:cNvPr id="21" name="Graphic 20" descr="Tax outline">
            <a:extLst>
              <a:ext uri="{FF2B5EF4-FFF2-40B4-BE49-F238E27FC236}">
                <a16:creationId xmlns:a16="http://schemas.microsoft.com/office/drawing/2014/main" id="{95855642-BB96-2158-B696-C4B04CE9C96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23877" y="2720348"/>
            <a:ext cx="524852" cy="524852"/>
          </a:xfrm>
          <a:prstGeom prst="rect">
            <a:avLst/>
          </a:prstGeom>
        </p:spPr>
      </p:pic>
    </p:spTree>
    <p:extLst>
      <p:ext uri="{BB962C8B-B14F-4D97-AF65-F5344CB8AC3E}">
        <p14:creationId xmlns:p14="http://schemas.microsoft.com/office/powerpoint/2010/main" val="2632844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E1810-81AC-429F-B8BA-C51692BBCA9A}"/>
              </a:ext>
            </a:extLst>
          </p:cNvPr>
          <p:cNvSpPr>
            <a:spLocks noGrp="1"/>
          </p:cNvSpPr>
          <p:nvPr>
            <p:ph type="title"/>
          </p:nvPr>
        </p:nvSpPr>
        <p:spPr/>
        <p:txBody>
          <a:bodyPr>
            <a:normAutofit/>
          </a:bodyPr>
          <a:lstStyle/>
          <a:p>
            <a:r>
              <a:rPr lang="en-GB" dirty="0"/>
              <a:t>7. The home building workforce in Wales</a:t>
            </a:r>
            <a:endParaRPr lang="en-GB" dirty="0">
              <a:latin typeface="+mn-lt"/>
            </a:endParaRPr>
          </a:p>
        </p:txBody>
      </p:sp>
      <p:sp>
        <p:nvSpPr>
          <p:cNvPr id="3" name="Content Placeholder 2">
            <a:extLst>
              <a:ext uri="{FF2B5EF4-FFF2-40B4-BE49-F238E27FC236}">
                <a16:creationId xmlns:a16="http://schemas.microsoft.com/office/drawing/2014/main" id="{23BC2CDC-1BD1-47C8-BE76-A986682C1DF0}"/>
              </a:ext>
            </a:extLst>
          </p:cNvPr>
          <p:cNvSpPr>
            <a:spLocks noGrp="1"/>
          </p:cNvSpPr>
          <p:nvPr>
            <p:ph sz="half" idx="4294967295"/>
          </p:nvPr>
        </p:nvSpPr>
        <p:spPr>
          <a:xfrm>
            <a:off x="685800" y="4009326"/>
            <a:ext cx="8206680" cy="1419278"/>
          </a:xfrm>
          <a:solidFill>
            <a:schemeClr val="bg2"/>
          </a:solidFill>
        </p:spPr>
        <p:txBody>
          <a:bodyPr>
            <a:noAutofit/>
          </a:bodyPr>
          <a:lstStyle/>
          <a:p>
            <a:pPr marL="0" indent="0">
              <a:spcBef>
                <a:spcPts val="0"/>
              </a:spcBef>
              <a:buNone/>
            </a:pPr>
            <a:r>
              <a:rPr lang="en-GB" sz="1400" b="1" dirty="0">
                <a:solidFill>
                  <a:schemeClr val="tx1"/>
                </a:solidFill>
              </a:rPr>
              <a:t>HBF’s 2023 census of the on-site home-building workforce has found that:</a:t>
            </a:r>
          </a:p>
          <a:p>
            <a:pPr marL="0" indent="0">
              <a:spcBef>
                <a:spcPts val="0"/>
              </a:spcBef>
              <a:buNone/>
            </a:pPr>
            <a:endParaRPr lang="en-GB" sz="1200" dirty="0">
              <a:solidFill>
                <a:schemeClr val="tx1"/>
              </a:solidFill>
            </a:endParaRPr>
          </a:p>
          <a:p>
            <a:pPr>
              <a:spcBef>
                <a:spcPts val="0"/>
              </a:spcBef>
            </a:pPr>
            <a:r>
              <a:rPr lang="en-GB" sz="1200" dirty="0">
                <a:solidFill>
                  <a:schemeClr val="tx1"/>
                </a:solidFill>
              </a:rPr>
              <a:t>The onsite homebuilding workforce in Wales is predominately made up of UK/British passport holders, at 95.62%. </a:t>
            </a:r>
          </a:p>
          <a:p>
            <a:pPr>
              <a:spcBef>
                <a:spcPts val="0"/>
              </a:spcBef>
            </a:pPr>
            <a:r>
              <a:rPr lang="en-GB" sz="1200" dirty="0">
                <a:solidFill>
                  <a:schemeClr val="tx1"/>
                </a:solidFill>
              </a:rPr>
              <a:t>Of the 4.28% of non-British workers, 2.86% were from EU/EEA countries. </a:t>
            </a:r>
          </a:p>
          <a:p>
            <a:pPr>
              <a:spcBef>
                <a:spcPts val="0"/>
              </a:spcBef>
            </a:pPr>
            <a:r>
              <a:rPr lang="en-GB" sz="1200" dirty="0">
                <a:solidFill>
                  <a:schemeClr val="tx1"/>
                </a:solidFill>
              </a:rPr>
              <a:t>In the UK workforce as a whole, however, non-British workers make up 20% of the workforce. </a:t>
            </a:r>
          </a:p>
          <a:p>
            <a:pPr>
              <a:spcBef>
                <a:spcPts val="0"/>
              </a:spcBef>
            </a:pPr>
            <a:r>
              <a:rPr lang="en-GB" sz="1200" dirty="0">
                <a:solidFill>
                  <a:schemeClr val="tx1"/>
                </a:solidFill>
              </a:rPr>
              <a:t>94% of the workforce is male.</a:t>
            </a:r>
          </a:p>
          <a:p>
            <a:pPr>
              <a:spcBef>
                <a:spcPts val="0"/>
              </a:spcBef>
            </a:pPr>
            <a:r>
              <a:rPr lang="en-GB" sz="1200" dirty="0">
                <a:solidFill>
                  <a:schemeClr val="tx1"/>
                </a:solidFill>
              </a:rPr>
              <a:t>The most prevalent age group is 20-29 – making up 30% of respondents. </a:t>
            </a:r>
          </a:p>
          <a:p>
            <a:pPr>
              <a:spcBef>
                <a:spcPts val="0"/>
              </a:spcBef>
            </a:pPr>
            <a:r>
              <a:rPr lang="en-GB" sz="1200" dirty="0">
                <a:solidFill>
                  <a:schemeClr val="tx1"/>
                </a:solidFill>
              </a:rPr>
              <a:t>Around 58% of the workforce is under 40.</a:t>
            </a:r>
          </a:p>
          <a:p>
            <a:pPr>
              <a:spcBef>
                <a:spcPts val="0"/>
              </a:spcBef>
            </a:pPr>
            <a:endParaRPr lang="en-GB" sz="1200" dirty="0">
              <a:solidFill>
                <a:schemeClr val="tx1"/>
              </a:solidFill>
            </a:endParaRPr>
          </a:p>
        </p:txBody>
      </p:sp>
      <p:graphicFrame>
        <p:nvGraphicFramePr>
          <p:cNvPr id="5" name="Chart 4">
            <a:extLst>
              <a:ext uri="{FF2B5EF4-FFF2-40B4-BE49-F238E27FC236}">
                <a16:creationId xmlns:a16="http://schemas.microsoft.com/office/drawing/2014/main" id="{BC5CE5D6-B5AC-34FC-80FA-51B0E0E822A6}"/>
              </a:ext>
            </a:extLst>
          </p:cNvPr>
          <p:cNvGraphicFramePr/>
          <p:nvPr>
            <p:extLst>
              <p:ext uri="{D42A27DB-BD31-4B8C-83A1-F6EECF244321}">
                <p14:modId xmlns:p14="http://schemas.microsoft.com/office/powerpoint/2010/main" val="916954281"/>
              </p:ext>
            </p:extLst>
          </p:nvPr>
        </p:nvGraphicFramePr>
        <p:xfrm>
          <a:off x="358239" y="1124744"/>
          <a:ext cx="3853721" cy="27363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503B48FD-79B5-0D40-724F-9C2B71D4EE94}"/>
              </a:ext>
            </a:extLst>
          </p:cNvPr>
          <p:cNvGraphicFramePr/>
          <p:nvPr>
            <p:extLst>
              <p:ext uri="{D42A27DB-BD31-4B8C-83A1-F6EECF244321}">
                <p14:modId xmlns:p14="http://schemas.microsoft.com/office/powerpoint/2010/main" val="3506382631"/>
              </p:ext>
            </p:extLst>
          </p:nvPr>
        </p:nvGraphicFramePr>
        <p:xfrm>
          <a:off x="3995936" y="1072309"/>
          <a:ext cx="4718050" cy="28816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504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8613B8-0CB4-464C-86F4-D4E0938F0BE1}"/>
              </a:ext>
            </a:extLst>
          </p:cNvPr>
          <p:cNvSpPr>
            <a:spLocks noGrp="1"/>
          </p:cNvSpPr>
          <p:nvPr>
            <p:ph type="title"/>
          </p:nvPr>
        </p:nvSpPr>
        <p:spPr/>
        <p:txBody>
          <a:bodyPr>
            <a:normAutofit/>
          </a:bodyPr>
          <a:lstStyle/>
          <a:p>
            <a:r>
              <a:rPr lang="en-GB" dirty="0">
                <a:latin typeface="+mn-lt"/>
              </a:rPr>
              <a:t>8. New build and wider house prices</a:t>
            </a:r>
          </a:p>
        </p:txBody>
      </p:sp>
      <p:sp>
        <p:nvSpPr>
          <p:cNvPr id="5" name="Content Placeholder 4">
            <a:extLst>
              <a:ext uri="{FF2B5EF4-FFF2-40B4-BE49-F238E27FC236}">
                <a16:creationId xmlns:a16="http://schemas.microsoft.com/office/drawing/2014/main" id="{91D2D749-9782-4351-B011-0CC32927A30D}"/>
              </a:ext>
            </a:extLst>
          </p:cNvPr>
          <p:cNvSpPr>
            <a:spLocks noGrp="1"/>
          </p:cNvSpPr>
          <p:nvPr>
            <p:ph sz="half" idx="1"/>
          </p:nvPr>
        </p:nvSpPr>
        <p:spPr>
          <a:xfrm>
            <a:off x="251520" y="1124744"/>
            <a:ext cx="2451439" cy="4382260"/>
          </a:xfrm>
          <a:solidFill>
            <a:schemeClr val="bg2"/>
          </a:solidFill>
        </p:spPr>
        <p:txBody>
          <a:bodyPr>
            <a:normAutofit fontScale="92500" lnSpcReduction="20000"/>
          </a:bodyPr>
          <a:lstStyle/>
          <a:p>
            <a:pPr marL="0" indent="0">
              <a:buNone/>
            </a:pPr>
            <a:r>
              <a:rPr lang="en-GB" sz="1300" dirty="0">
                <a:solidFill>
                  <a:schemeClr val="tx1"/>
                </a:solidFill>
              </a:rPr>
              <a:t>The annual percentage change rate for Wales house prices was +1.3% in the year to March 2024, compared to +1.8% in the UK as a whole. This was up from a decrease of 0.7% in the year to February 2024.</a:t>
            </a:r>
          </a:p>
          <a:p>
            <a:pPr marL="0" indent="0">
              <a:buNone/>
            </a:pPr>
            <a:endParaRPr lang="en-GB" sz="1300" dirty="0">
              <a:solidFill>
                <a:schemeClr val="tx1"/>
              </a:solidFill>
            </a:endParaRPr>
          </a:p>
          <a:p>
            <a:pPr marL="0" indent="0">
              <a:buNone/>
            </a:pPr>
            <a:r>
              <a:rPr lang="en-GB" sz="1300" dirty="0">
                <a:solidFill>
                  <a:schemeClr val="tx1"/>
                </a:solidFill>
              </a:rPr>
              <a:t>As of March 2024, the average house price in Wales was £214,000, compared to £283,000 in the UK as a whole. </a:t>
            </a:r>
          </a:p>
          <a:p>
            <a:pPr marL="0" indent="0">
              <a:buNone/>
            </a:pPr>
            <a:endParaRPr lang="en-GB" sz="1300" dirty="0">
              <a:solidFill>
                <a:schemeClr val="tx1"/>
              </a:solidFill>
            </a:endParaRPr>
          </a:p>
          <a:p>
            <a:pPr marL="0" indent="0">
              <a:buNone/>
            </a:pPr>
            <a:r>
              <a:rPr lang="en-GB" sz="1300" dirty="0">
                <a:solidFill>
                  <a:schemeClr val="tx1"/>
                </a:solidFill>
              </a:rPr>
              <a:t>Ceredigion was the fastest-growing local authority in Wales, with an annual growth of 4% in the year to March 2024 and an average house price of £244,000. In Cardiff, prices declined by 1.1% to an average price of £266,444.</a:t>
            </a:r>
          </a:p>
          <a:p>
            <a:pPr marL="0" indent="0">
              <a:buNone/>
            </a:pPr>
            <a:endParaRPr lang="en-GB" sz="1300" dirty="0">
              <a:solidFill>
                <a:schemeClr val="tx1"/>
              </a:solidFill>
            </a:endParaRPr>
          </a:p>
          <a:p>
            <a:pPr marL="0" indent="0">
              <a:buNone/>
            </a:pPr>
            <a:r>
              <a:rPr lang="en-GB" sz="1300" dirty="0">
                <a:solidFill>
                  <a:schemeClr val="tx1"/>
                </a:solidFill>
              </a:rPr>
              <a:t>New build prices rose by 14.8% in the year to March 2024, compared to a decline of 3.7% for existing properties.</a:t>
            </a:r>
            <a:endParaRPr lang="en-GB" sz="1100" dirty="0">
              <a:solidFill>
                <a:schemeClr val="tx1"/>
              </a:solidFill>
            </a:endParaRPr>
          </a:p>
        </p:txBody>
      </p:sp>
      <p:graphicFrame>
        <p:nvGraphicFramePr>
          <p:cNvPr id="6" name="Chart 5">
            <a:extLst>
              <a:ext uri="{FF2B5EF4-FFF2-40B4-BE49-F238E27FC236}">
                <a16:creationId xmlns:a16="http://schemas.microsoft.com/office/drawing/2014/main" id="{6577ED1E-E18C-74CA-C709-033CDED22CCB}"/>
              </a:ext>
            </a:extLst>
          </p:cNvPr>
          <p:cNvGraphicFramePr/>
          <p:nvPr>
            <p:extLst>
              <p:ext uri="{D42A27DB-BD31-4B8C-83A1-F6EECF244321}">
                <p14:modId xmlns:p14="http://schemas.microsoft.com/office/powerpoint/2010/main" val="1936417445"/>
              </p:ext>
            </p:extLst>
          </p:nvPr>
        </p:nvGraphicFramePr>
        <p:xfrm>
          <a:off x="2987824" y="1263236"/>
          <a:ext cx="6015355" cy="4105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0901876"/>
      </p:ext>
    </p:extLst>
  </p:cSld>
  <p:clrMapOvr>
    <a:masterClrMapping/>
  </p:clrMapOvr>
</p:sld>
</file>

<file path=ppt/theme/theme1.xml><?xml version="1.0" encoding="utf-8"?>
<a:theme xmlns:a="http://schemas.openxmlformats.org/drawingml/2006/main" name="HBFThemePW2014">
  <a:themeElements>
    <a:clrScheme name="HBF 2018 v2">
      <a:dk1>
        <a:srgbClr val="000000"/>
      </a:dk1>
      <a:lt1>
        <a:sysClr val="window" lastClr="FFFFFF"/>
      </a:lt1>
      <a:dk2>
        <a:srgbClr val="003144"/>
      </a:dk2>
      <a:lt2>
        <a:srgbClr val="E9F7FC"/>
      </a:lt2>
      <a:accent1>
        <a:srgbClr val="53AAB1"/>
      </a:accent1>
      <a:accent2>
        <a:srgbClr val="E85355"/>
      </a:accent2>
      <a:accent3>
        <a:srgbClr val="64AA7D"/>
      </a:accent3>
      <a:accent4>
        <a:srgbClr val="79547F"/>
      </a:accent4>
      <a:accent5>
        <a:srgbClr val="F17BB0"/>
      </a:accent5>
      <a:accent6>
        <a:srgbClr val="CEDA6C"/>
      </a:accent6>
      <a:hlink>
        <a:srgbClr val="FAB72C"/>
      </a:hlink>
      <a:folHlink>
        <a:srgbClr val="94D7F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ome Building by Numbers April 2018 v2.potx" id="{132B0E16-16B6-4D0D-8FE3-61DE58F3C580}" vid="{81FC5C99-3E62-46A9-A6FE-F2C65164DB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BF 2018 v2">
    <a:dk1>
      <a:srgbClr val="000000"/>
    </a:dk1>
    <a:lt1>
      <a:sysClr val="window" lastClr="FFFFFF"/>
    </a:lt1>
    <a:dk2>
      <a:srgbClr val="003144"/>
    </a:dk2>
    <a:lt2>
      <a:srgbClr val="E9F7FC"/>
    </a:lt2>
    <a:accent1>
      <a:srgbClr val="53AAB1"/>
    </a:accent1>
    <a:accent2>
      <a:srgbClr val="E85355"/>
    </a:accent2>
    <a:accent3>
      <a:srgbClr val="64AA7D"/>
    </a:accent3>
    <a:accent4>
      <a:srgbClr val="79547F"/>
    </a:accent4>
    <a:accent5>
      <a:srgbClr val="F17BB0"/>
    </a:accent5>
    <a:accent6>
      <a:srgbClr val="CEDA6C"/>
    </a:accent6>
    <a:hlink>
      <a:srgbClr val="FAB72C"/>
    </a:hlink>
    <a:folHlink>
      <a:srgbClr val="94D7F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CEACC4E1CDCF488D376413A381FD22" ma:contentTypeVersion="18" ma:contentTypeDescription="Create a new document." ma:contentTypeScope="" ma:versionID="91c4331bd6048fd14331874862854f5f">
  <xsd:schema xmlns:xsd="http://www.w3.org/2001/XMLSchema" xmlns:xs="http://www.w3.org/2001/XMLSchema" xmlns:p="http://schemas.microsoft.com/office/2006/metadata/properties" xmlns:ns2="382e5495-6889-451e-8447-25219879d4f2" xmlns:ns3="98c4065d-ab90-4030-91ac-239e56608fbb" targetNamespace="http://schemas.microsoft.com/office/2006/metadata/properties" ma:root="true" ma:fieldsID="63ebf969025ffdc29f79f0c11859810a" ns2:_="" ns3:_="">
    <xsd:import namespace="382e5495-6889-451e-8447-25219879d4f2"/>
    <xsd:import namespace="98c4065d-ab90-4030-91ac-239e56608fbb"/>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2e5495-6889-451e-8447-25219879d4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c48f749-fadf-4388-88e9-b8f5d78bb6b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c4065d-ab90-4030-91ac-239e56608fb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ad3b124-f129-47eb-af8a-2eceb59fbcab}" ma:internalName="TaxCatchAll" ma:showField="CatchAllData" ma:web="98c4065d-ab90-4030-91ac-239e56608f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2e5495-6889-451e-8447-25219879d4f2">
      <Terms xmlns="http://schemas.microsoft.com/office/infopath/2007/PartnerControls"/>
    </lcf76f155ced4ddcb4097134ff3c332f>
    <TaxCatchAll xmlns="98c4065d-ab90-4030-91ac-239e56608fbb" xsi:nil="true"/>
  </documentManagement>
</p:properties>
</file>

<file path=customXml/itemProps1.xml><?xml version="1.0" encoding="utf-8"?>
<ds:datastoreItem xmlns:ds="http://schemas.openxmlformats.org/officeDocument/2006/customXml" ds:itemID="{89519849-C670-4DA1-901A-BC5055C689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2e5495-6889-451e-8447-25219879d4f2"/>
    <ds:schemaRef ds:uri="98c4065d-ab90-4030-91ac-239e56608f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0E2E33-4510-46CA-92FC-7C2124CAB82C}">
  <ds:schemaRefs>
    <ds:schemaRef ds:uri="http://schemas.microsoft.com/sharepoint/v3/contenttype/forms"/>
  </ds:schemaRefs>
</ds:datastoreItem>
</file>

<file path=customXml/itemProps3.xml><?xml version="1.0" encoding="utf-8"?>
<ds:datastoreItem xmlns:ds="http://schemas.openxmlformats.org/officeDocument/2006/customXml" ds:itemID="{FF9801AA-21A3-48D1-AC42-B387F891E35E}">
  <ds:schemaRefs>
    <ds:schemaRef ds:uri="http://schemas.microsoft.com/office/2006/documentManagement/types"/>
    <ds:schemaRef ds:uri="http://www.w3.org/XML/1998/namespace"/>
    <ds:schemaRef ds:uri="http://purl.org/dc/elements/1.1/"/>
    <ds:schemaRef ds:uri="http://purl.org/dc/terms/"/>
    <ds:schemaRef ds:uri="http://schemas.microsoft.com/office/infopath/2007/PartnerControls"/>
    <ds:schemaRef ds:uri="http://schemas.openxmlformats.org/package/2006/metadata/core-properties"/>
    <ds:schemaRef ds:uri="http://purl.org/dc/dcmitype/"/>
    <ds:schemaRef ds:uri="98c4065d-ab90-4030-91ac-239e56608fbb"/>
    <ds:schemaRef ds:uri="382e5495-6889-451e-8447-25219879d4f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35</TotalTime>
  <Words>1705</Words>
  <Application>Microsoft Office PowerPoint</Application>
  <PresentationFormat>On-screen Show (4:3)</PresentationFormat>
  <Paragraphs>103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HBFThemePW2014</vt:lpstr>
      <vt:lpstr>Home Building By numbers: Wales  JUNE 2024</vt:lpstr>
      <vt:lpstr>1. Housing Delivery 2022/23</vt:lpstr>
      <vt:lpstr>2. Recent planning permissions</vt:lpstr>
      <vt:lpstr>3. Affordable Housing</vt:lpstr>
      <vt:lpstr>4. Help to Buy Wales</vt:lpstr>
      <vt:lpstr>5. Residential property transactions</vt:lpstr>
      <vt:lpstr>6. Economic contribution of the home building industry in Wales</vt:lpstr>
      <vt:lpstr>7. The home building workforce in Wales</vt:lpstr>
      <vt:lpstr>8. New build and wider house prices</vt:lpstr>
      <vt:lpstr>9. Financial benefits and carbon efficiency of new homes</vt:lpstr>
      <vt:lpstr>10. Public opinion on home building</vt:lpstr>
      <vt:lpstr>Other Key Statistics and Figures</vt:lpstr>
      <vt:lpstr>References  1) StatsWales, Additional Dwellings 2022/23  2) Glenigan/HBF, New Housing Pipeline Q4 2023 Report  3) StatsWales, Affordable Housing  4) Stats Wales, Help to Buy  5) HMRC, Monthly property transactions completed in the UK with value of £40,000 or above  6) HBF, The Economic Footprint of House Building in England and Wales  7) HBF, Home Building Workforce Census  8) HM Land Registry, UK House Price Index Summary  9) HBF, Watt a Save! The financial benefits and carbon efficiency of new homes and MHCLG, Energy Performance of Buildings Certificates statistical release  10) HBF, Housing the Nation  11) HBF/NHBC, Customer Satisfaction Survey  12) HBF/Close Brothers Property Finance/Travis Perkins, State of Play: Challenges and Opportunities Facing SME Home Builders 2023-24  13) HBF, Unspent Developer Contributions in England and Wales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Building By numbers: Wales  JUNE 2024</dc:title>
  <dc:creator>Laurence Thompson</dc:creator>
  <cp:lastModifiedBy>Laurence Thompson</cp:lastModifiedBy>
  <cp:revision>1</cp:revision>
  <cp:lastPrinted>2018-03-13T10:39:02Z</cp:lastPrinted>
  <dcterms:created xsi:type="dcterms:W3CDTF">2024-05-29T14:15:13Z</dcterms:created>
  <dcterms:modified xsi:type="dcterms:W3CDTF">2024-06-04T09:06:50Z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0x0101005ACEACC4E1CDCF488D376413A381FD22</vt:lpwstr>
  </property>
  <property fmtid="{D5CDD505-2E9C-101B-9397-08002B2CF9AE}" pid="3" name="Order">
    <vt:r8>14874200</vt:r8>
  </property>
  <property fmtid="{D5CDD505-2E9C-101B-9397-08002B2CF9AE}" pid="4" name="MediaServiceImageTags">
    <vt:lpwstr/>
  </property>
</Properties>
</file>