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2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theme/themeOverride2.xml" ContentType="application/vnd.openxmlformats-officedocument.themeOverr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4536" r:id="rId4"/>
    <p:sldMasterId id="2147484556" r:id="rId5"/>
  </p:sldMasterIdLst>
  <p:notesMasterIdLst>
    <p:notesMasterId r:id="rId18"/>
  </p:notesMasterIdLst>
  <p:handoutMasterIdLst>
    <p:handoutMasterId r:id="rId19"/>
  </p:handoutMasterIdLst>
  <p:sldIdLst>
    <p:sldId id="261" r:id="rId6"/>
    <p:sldId id="265" r:id="rId7"/>
    <p:sldId id="264" r:id="rId8"/>
    <p:sldId id="270" r:id="rId9"/>
    <p:sldId id="278" r:id="rId10"/>
    <p:sldId id="260" r:id="rId11"/>
    <p:sldId id="272" r:id="rId12"/>
    <p:sldId id="266" r:id="rId13"/>
    <p:sldId id="259" r:id="rId14"/>
    <p:sldId id="275" r:id="rId15"/>
    <p:sldId id="269" r:id="rId16"/>
    <p:sldId id="279" r:id="rId17"/>
  </p:sldIdLst>
  <p:sldSz cx="9144000" cy="6858000" type="screen4x3"/>
  <p:notesSz cx="6797675" cy="992822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1ED64FFA-9F60-4A7C-7DEE-3097DA4AA7D5}" name="Laurence Thompson" initials="LT" userId="S::laurence.thompson@hbf.co.uk::6bb71134-b8f3-4512-93ac-7f03c5d883de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mma Thomas" initials="ET" lastIdx="1" clrIdx="0">
    <p:extLst>
      <p:ext uri="{19B8F6BF-5375-455C-9EA6-DF929625EA0E}">
        <p15:presenceInfo xmlns:p15="http://schemas.microsoft.com/office/powerpoint/2012/main" userId="S-1-5-21-3106870813-1185514403-1082414110-4187" providerId="AD"/>
      </p:ext>
    </p:extLst>
  </p:cmAuthor>
  <p:cmAuthor id="2" name="Jamie Allan" initials="JA" lastIdx="1" clrIdx="1">
    <p:extLst>
      <p:ext uri="{19B8F6BF-5375-455C-9EA6-DF929625EA0E}">
        <p15:presenceInfo xmlns:p15="http://schemas.microsoft.com/office/powerpoint/2012/main" userId="S-1-5-21-3106870813-1185514403-1082414110-4188" providerId="AD"/>
      </p:ext>
    </p:extLst>
  </p:cmAuthor>
  <p:cmAuthor id="3" name="Emma Ramell" initials="ER" lastIdx="3" clrIdx="2">
    <p:extLst>
      <p:ext uri="{19B8F6BF-5375-455C-9EA6-DF929625EA0E}">
        <p15:presenceInfo xmlns:p15="http://schemas.microsoft.com/office/powerpoint/2012/main" userId="S::emma.ramell@hbf.co.uk::b615bad5-87d0-4da6-a039-af42a66f9553" providerId="AD"/>
      </p:ext>
    </p:extLst>
  </p:cmAuthor>
  <p:cmAuthor id="4" name="David O'Leary" initials="DO" lastIdx="7" clrIdx="3">
    <p:extLst>
      <p:ext uri="{19B8F6BF-5375-455C-9EA6-DF929625EA0E}">
        <p15:presenceInfo xmlns:p15="http://schemas.microsoft.com/office/powerpoint/2012/main" userId="S::david.oleary@hbf.co.uk::b76a47fc-638b-46e5-86a5-1fc3bac24267" providerId="AD"/>
      </p:ext>
    </p:extLst>
  </p:cmAuthor>
  <p:cmAuthor id="5" name="Laura Markus" initials="LM" lastIdx="1" clrIdx="4">
    <p:extLst>
      <p:ext uri="{19B8F6BF-5375-455C-9EA6-DF929625EA0E}">
        <p15:presenceInfo xmlns:p15="http://schemas.microsoft.com/office/powerpoint/2012/main" userId="S::laura.markus@hbf.co.uk::a2313c82-7278-49cf-af48-43c5fc72116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13245"/>
    <a:srgbClr val="002776"/>
    <a:srgbClr val="002060"/>
    <a:srgbClr val="53AAB1"/>
    <a:srgbClr val="FF9900"/>
    <a:srgbClr val="3182C5"/>
    <a:srgbClr val="FBF6EB"/>
    <a:srgbClr val="465147"/>
    <a:srgbClr val="3F4C3E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30341D6-A998-45FE-9157-09BF7F57F417}" v="436" dt="2024-10-01T13:21:08.306"/>
    <p1510:client id="{435BF1D7-793A-40C4-9335-ABEDAF00BC8F}" v="114" dt="2024-09-30T14:32:41.49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3792" autoAdjust="0"/>
  </p:normalViewPr>
  <p:slideViewPr>
    <p:cSldViewPr>
      <p:cViewPr varScale="1">
        <p:scale>
          <a:sx n="105" d="100"/>
          <a:sy n="105" d="100"/>
        </p:scale>
        <p:origin x="1830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-1428"/>
    </p:cViewPr>
  </p:sorterViewPr>
  <p:notesViewPr>
    <p:cSldViewPr>
      <p:cViewPr varScale="1">
        <p:scale>
          <a:sx n="64" d="100"/>
          <a:sy n="64" d="100"/>
        </p:scale>
        <p:origin x="3202" y="77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notesMaster" Target="notesMasters/notesMaster1.xml"/><Relationship Id="rId26" Type="http://schemas.microsoft.com/office/2015/10/relationships/revisionInfo" Target="revisionInfo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commentAuthors" Target="comment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theme" Target="theme/theme1.xml"/><Relationship Id="rId10" Type="http://schemas.openxmlformats.org/officeDocument/2006/relationships/slide" Target="slides/slide5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viewProps" Target="viewProps.xml"/><Relationship Id="rId27" Type="http://schemas.microsoft.com/office/2018/10/relationships/authors" Target="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aurence Thompson" userId="6bb71134-b8f3-4512-93ac-7f03c5d883de" providerId="ADAL" clId="{330341D6-A998-45FE-9157-09BF7F57F417}"/>
    <pc:docChg chg="undo custSel addSld delSld modSld sldOrd">
      <pc:chgData name="Laurence Thompson" userId="6bb71134-b8f3-4512-93ac-7f03c5d883de" providerId="ADAL" clId="{330341D6-A998-45FE-9157-09BF7F57F417}" dt="2024-10-01T13:21:09.697" v="1397" actId="207"/>
      <pc:docMkLst>
        <pc:docMk/>
      </pc:docMkLst>
      <pc:sldChg chg="addSp delSp modSp mod">
        <pc:chgData name="Laurence Thompson" userId="6bb71134-b8f3-4512-93ac-7f03c5d883de" providerId="ADAL" clId="{330341D6-A998-45FE-9157-09BF7F57F417}" dt="2024-10-01T13:03:20.172" v="985" actId="27636"/>
        <pc:sldMkLst>
          <pc:docMk/>
          <pc:sldMk cId="3370901876" sldId="259"/>
        </pc:sldMkLst>
        <pc:spChg chg="mod">
          <ac:chgData name="Laurence Thompson" userId="6bb71134-b8f3-4512-93ac-7f03c5d883de" providerId="ADAL" clId="{330341D6-A998-45FE-9157-09BF7F57F417}" dt="2024-10-01T12:52:28.795" v="797" actId="20577"/>
          <ac:spMkLst>
            <pc:docMk/>
            <pc:sldMk cId="3370901876" sldId="259"/>
            <ac:spMk id="4" creationId="{BC8613B8-0CB4-464C-86F4-D4E0938F0BE1}"/>
          </ac:spMkLst>
        </pc:spChg>
        <pc:spChg chg="mod">
          <ac:chgData name="Laurence Thompson" userId="6bb71134-b8f3-4512-93ac-7f03c5d883de" providerId="ADAL" clId="{330341D6-A998-45FE-9157-09BF7F57F417}" dt="2024-10-01T13:03:20.172" v="985" actId="27636"/>
          <ac:spMkLst>
            <pc:docMk/>
            <pc:sldMk cId="3370901876" sldId="259"/>
            <ac:spMk id="5" creationId="{91D2D749-9782-4351-B011-0CC32927A30D}"/>
          </ac:spMkLst>
        </pc:spChg>
        <pc:graphicFrameChg chg="del">
          <ac:chgData name="Laurence Thompson" userId="6bb71134-b8f3-4512-93ac-7f03c5d883de" providerId="ADAL" clId="{330341D6-A998-45FE-9157-09BF7F57F417}" dt="2024-10-01T12:56:27.335" v="823" actId="478"/>
          <ac:graphicFrameMkLst>
            <pc:docMk/>
            <pc:sldMk cId="3370901876" sldId="259"/>
            <ac:graphicFrameMk id="2" creationId="{A719587A-BC90-2629-145D-5FE69F4FA984}"/>
          </ac:graphicFrameMkLst>
        </pc:graphicFrameChg>
        <pc:graphicFrameChg chg="add mod">
          <ac:chgData name="Laurence Thompson" userId="6bb71134-b8f3-4512-93ac-7f03c5d883de" providerId="ADAL" clId="{330341D6-A998-45FE-9157-09BF7F57F417}" dt="2024-10-01T12:56:50.530" v="831" actId="20577"/>
          <ac:graphicFrameMkLst>
            <pc:docMk/>
            <pc:sldMk cId="3370901876" sldId="259"/>
            <ac:graphicFrameMk id="8" creationId="{25A2B350-3902-2D12-6758-DA52DB82C99E}"/>
          </ac:graphicFrameMkLst>
        </pc:graphicFrameChg>
        <pc:picChg chg="add del mod">
          <ac:chgData name="Laurence Thompson" userId="6bb71134-b8f3-4512-93ac-7f03c5d883de" providerId="ADAL" clId="{330341D6-A998-45FE-9157-09BF7F57F417}" dt="2024-10-01T12:25:34.006" v="151" actId="478"/>
          <ac:picMkLst>
            <pc:docMk/>
            <pc:sldMk cId="3370901876" sldId="259"/>
            <ac:picMk id="3" creationId="{695304BE-4E35-4144-027C-E7812E80E087}"/>
          </ac:picMkLst>
        </pc:picChg>
        <pc:picChg chg="add del">
          <ac:chgData name="Laurence Thompson" userId="6bb71134-b8f3-4512-93ac-7f03c5d883de" providerId="ADAL" clId="{330341D6-A998-45FE-9157-09BF7F57F417}" dt="2024-10-01T12:52:47.344" v="808" actId="478"/>
          <ac:picMkLst>
            <pc:docMk/>
            <pc:sldMk cId="3370901876" sldId="259"/>
            <ac:picMk id="7" creationId="{4483BE71-75B8-DE00-65C8-53C2E0E20C2A}"/>
          </ac:picMkLst>
        </pc:picChg>
      </pc:sldChg>
      <pc:sldChg chg="addSp delSp modSp mod ord">
        <pc:chgData name="Laurence Thompson" userId="6bb71134-b8f3-4512-93ac-7f03c5d883de" providerId="ADAL" clId="{330341D6-A998-45FE-9157-09BF7F57F417}" dt="2024-10-01T13:19:30.898" v="1304" actId="14100"/>
        <pc:sldMkLst>
          <pc:docMk/>
          <pc:sldMk cId="4041593035" sldId="260"/>
        </pc:sldMkLst>
        <pc:spChg chg="mod">
          <ac:chgData name="Laurence Thompson" userId="6bb71134-b8f3-4512-93ac-7f03c5d883de" providerId="ADAL" clId="{330341D6-A998-45FE-9157-09BF7F57F417}" dt="2024-10-01T12:47:01.017" v="714" actId="20577"/>
          <ac:spMkLst>
            <pc:docMk/>
            <pc:sldMk cId="4041593035" sldId="260"/>
            <ac:spMk id="2" creationId="{334E1810-81AC-429F-B8BA-C51692BBCA9A}"/>
          </ac:spMkLst>
        </pc:spChg>
        <pc:spChg chg="mod">
          <ac:chgData name="Laurence Thompson" userId="6bb71134-b8f3-4512-93ac-7f03c5d883de" providerId="ADAL" clId="{330341D6-A998-45FE-9157-09BF7F57F417}" dt="2024-10-01T12:49:35.678" v="758" actId="1076"/>
          <ac:spMkLst>
            <pc:docMk/>
            <pc:sldMk cId="4041593035" sldId="260"/>
            <ac:spMk id="3" creationId="{23BC2CDC-1BD1-47C8-BE76-A986682C1DF0}"/>
          </ac:spMkLst>
        </pc:spChg>
        <pc:graphicFrameChg chg="del">
          <ac:chgData name="Laurence Thompson" userId="6bb71134-b8f3-4512-93ac-7f03c5d883de" providerId="ADAL" clId="{330341D6-A998-45FE-9157-09BF7F57F417}" dt="2024-10-01T12:49:23.287" v="753" actId="478"/>
          <ac:graphicFrameMkLst>
            <pc:docMk/>
            <pc:sldMk cId="4041593035" sldId="260"/>
            <ac:graphicFrameMk id="5" creationId="{A5E40E93-188D-E886-E6A1-A8500A4D8443}"/>
          </ac:graphicFrameMkLst>
        </pc:graphicFrameChg>
        <pc:graphicFrameChg chg="add mod">
          <ac:chgData name="Laurence Thompson" userId="6bb71134-b8f3-4512-93ac-7f03c5d883de" providerId="ADAL" clId="{330341D6-A998-45FE-9157-09BF7F57F417}" dt="2024-10-01T13:19:30.898" v="1304" actId="14100"/>
          <ac:graphicFrameMkLst>
            <pc:docMk/>
            <pc:sldMk cId="4041593035" sldId="260"/>
            <ac:graphicFrameMk id="9" creationId="{7C71F916-4EA0-55E4-40B6-F01ABD3DFA28}"/>
          </ac:graphicFrameMkLst>
        </pc:graphicFrameChg>
        <pc:picChg chg="add del mod">
          <ac:chgData name="Laurence Thompson" userId="6bb71134-b8f3-4512-93ac-7f03c5d883de" providerId="ADAL" clId="{330341D6-A998-45FE-9157-09BF7F57F417}" dt="2024-10-01T12:25:37.656" v="152" actId="478"/>
          <ac:picMkLst>
            <pc:docMk/>
            <pc:sldMk cId="4041593035" sldId="260"/>
            <ac:picMk id="4" creationId="{E34A86D1-6446-0EFF-93D8-18FA9514B2AF}"/>
          </ac:picMkLst>
        </pc:picChg>
        <pc:picChg chg="add mod">
          <ac:chgData name="Laurence Thompson" userId="6bb71134-b8f3-4512-93ac-7f03c5d883de" providerId="ADAL" clId="{330341D6-A998-45FE-9157-09BF7F57F417}" dt="2024-10-01T12:25:41.105" v="154" actId="1076"/>
          <ac:picMkLst>
            <pc:docMk/>
            <pc:sldMk cId="4041593035" sldId="260"/>
            <ac:picMk id="6" creationId="{F557989F-0100-30FD-D43B-82DC908A0685}"/>
          </ac:picMkLst>
        </pc:picChg>
        <pc:picChg chg="add del">
          <ac:chgData name="Laurence Thompson" userId="6bb71134-b8f3-4512-93ac-7f03c5d883de" providerId="ADAL" clId="{330341D6-A998-45FE-9157-09BF7F57F417}" dt="2024-10-01T12:47:56.136" v="736" actId="22"/>
          <ac:picMkLst>
            <pc:docMk/>
            <pc:sldMk cId="4041593035" sldId="260"/>
            <ac:picMk id="8" creationId="{D534F6B0-9471-4E79-9329-0D64B3D74C3E}"/>
          </ac:picMkLst>
        </pc:picChg>
      </pc:sldChg>
      <pc:sldChg chg="addSp modSp mod">
        <pc:chgData name="Laurence Thompson" userId="6bb71134-b8f3-4512-93ac-7f03c5d883de" providerId="ADAL" clId="{330341D6-A998-45FE-9157-09BF7F57F417}" dt="2024-10-01T12:24:53.218" v="130" actId="1076"/>
        <pc:sldMkLst>
          <pc:docMk/>
          <pc:sldMk cId="146999903" sldId="261"/>
        </pc:sldMkLst>
        <pc:spChg chg="mod">
          <ac:chgData name="Laurence Thompson" userId="6bb71134-b8f3-4512-93ac-7f03c5d883de" providerId="ADAL" clId="{330341D6-A998-45FE-9157-09BF7F57F417}" dt="2024-10-01T12:17:26.156" v="6" actId="20577"/>
          <ac:spMkLst>
            <pc:docMk/>
            <pc:sldMk cId="146999903" sldId="261"/>
            <ac:spMk id="2" creationId="{C5B92C3B-E84C-475B-A569-E4376AD800A3}"/>
          </ac:spMkLst>
        </pc:spChg>
        <pc:spChg chg="add mod">
          <ac:chgData name="Laurence Thompson" userId="6bb71134-b8f3-4512-93ac-7f03c5d883de" providerId="ADAL" clId="{330341D6-A998-45FE-9157-09BF7F57F417}" dt="2024-10-01T12:17:50.295" v="8" actId="207"/>
          <ac:spMkLst>
            <pc:docMk/>
            <pc:sldMk cId="146999903" sldId="261"/>
            <ac:spMk id="3" creationId="{6F2655B8-72BC-776F-EA64-296E519EDA1C}"/>
          </ac:spMkLst>
        </pc:spChg>
        <pc:picChg chg="add mod">
          <ac:chgData name="Laurence Thompson" userId="6bb71134-b8f3-4512-93ac-7f03c5d883de" providerId="ADAL" clId="{330341D6-A998-45FE-9157-09BF7F57F417}" dt="2024-10-01T12:24:53.218" v="130" actId="1076"/>
          <ac:picMkLst>
            <pc:docMk/>
            <pc:sldMk cId="146999903" sldId="261"/>
            <ac:picMk id="4" creationId="{30EB87AE-F514-16D9-BC0D-14EF69D3D14B}"/>
          </ac:picMkLst>
        </pc:picChg>
      </pc:sldChg>
      <pc:sldChg chg="addSp delSp modSp mod">
        <pc:chgData name="Laurence Thompson" userId="6bb71134-b8f3-4512-93ac-7f03c5d883de" providerId="ADAL" clId="{330341D6-A998-45FE-9157-09BF7F57F417}" dt="2024-10-01T13:19:55.215" v="1314" actId="27636"/>
        <pc:sldMkLst>
          <pc:docMk/>
          <pc:sldMk cId="2632844413" sldId="264"/>
        </pc:sldMkLst>
        <pc:spChg chg="mod">
          <ac:chgData name="Laurence Thompson" userId="6bb71134-b8f3-4512-93ac-7f03c5d883de" providerId="ADAL" clId="{330341D6-A998-45FE-9157-09BF7F57F417}" dt="2024-10-01T12:32:14.032" v="309" actId="20577"/>
          <ac:spMkLst>
            <pc:docMk/>
            <pc:sldMk cId="2632844413" sldId="264"/>
            <ac:spMk id="4" creationId="{699D2EC1-5801-D200-08D8-00D28EE519BD}"/>
          </ac:spMkLst>
        </pc:spChg>
        <pc:spChg chg="mod">
          <ac:chgData name="Laurence Thompson" userId="6bb71134-b8f3-4512-93ac-7f03c5d883de" providerId="ADAL" clId="{330341D6-A998-45FE-9157-09BF7F57F417}" dt="2024-10-01T13:19:55.215" v="1314" actId="27636"/>
          <ac:spMkLst>
            <pc:docMk/>
            <pc:sldMk cId="2632844413" sldId="264"/>
            <ac:spMk id="5" creationId="{21E47E74-06DF-4788-BBAE-0A78C373FAA2}"/>
          </ac:spMkLst>
        </pc:spChg>
        <pc:graphicFrameChg chg="mod">
          <ac:chgData name="Laurence Thompson" userId="6bb71134-b8f3-4512-93ac-7f03c5d883de" providerId="ADAL" clId="{330341D6-A998-45FE-9157-09BF7F57F417}" dt="2024-10-01T12:33:43.249" v="423" actId="20577"/>
          <ac:graphicFrameMkLst>
            <pc:docMk/>
            <pc:sldMk cId="2632844413" sldId="264"/>
            <ac:graphicFrameMk id="3" creationId="{0ED0A86D-C14D-7F10-D78B-364A5C7EC37B}"/>
          </ac:graphicFrameMkLst>
        </pc:graphicFrameChg>
        <pc:picChg chg="add del mod ord">
          <ac:chgData name="Laurence Thompson" userId="6bb71134-b8f3-4512-93ac-7f03c5d883de" providerId="ADAL" clId="{330341D6-A998-45FE-9157-09BF7F57F417}" dt="2024-10-01T12:22:45.480" v="83" actId="478"/>
          <ac:picMkLst>
            <pc:docMk/>
            <pc:sldMk cId="2632844413" sldId="264"/>
            <ac:picMk id="2" creationId="{E3768E04-4BDE-9778-59BC-DD777F85B56F}"/>
          </ac:picMkLst>
        </pc:picChg>
        <pc:picChg chg="add del mod">
          <ac:chgData name="Laurence Thompson" userId="6bb71134-b8f3-4512-93ac-7f03c5d883de" providerId="ADAL" clId="{330341D6-A998-45FE-9157-09BF7F57F417}" dt="2024-10-01T12:19:57.083" v="45" actId="478"/>
          <ac:picMkLst>
            <pc:docMk/>
            <pc:sldMk cId="2632844413" sldId="264"/>
            <ac:picMk id="7" creationId="{72445865-AF9C-52A4-8DF3-DCE33166B355}"/>
          </ac:picMkLst>
        </pc:picChg>
        <pc:picChg chg="add del mod">
          <ac:chgData name="Laurence Thompson" userId="6bb71134-b8f3-4512-93ac-7f03c5d883de" providerId="ADAL" clId="{330341D6-A998-45FE-9157-09BF7F57F417}" dt="2024-10-01T12:24:58.453" v="135" actId="478"/>
          <ac:picMkLst>
            <pc:docMk/>
            <pc:sldMk cId="2632844413" sldId="264"/>
            <ac:picMk id="8" creationId="{DD436CB3-A0AD-5243-A766-10FBB1D54C30}"/>
          </ac:picMkLst>
        </pc:picChg>
        <pc:picChg chg="add del mod">
          <ac:chgData name="Laurence Thompson" userId="6bb71134-b8f3-4512-93ac-7f03c5d883de" providerId="ADAL" clId="{330341D6-A998-45FE-9157-09BF7F57F417}" dt="2024-10-01T12:22:44.986" v="82" actId="478"/>
          <ac:picMkLst>
            <pc:docMk/>
            <pc:sldMk cId="2632844413" sldId="264"/>
            <ac:picMk id="10" creationId="{FC0A6A13-E6C7-C0EC-C2D3-F77585D5F879}"/>
          </ac:picMkLst>
        </pc:picChg>
        <pc:picChg chg="add del mod">
          <ac:chgData name="Laurence Thompson" userId="6bb71134-b8f3-4512-93ac-7f03c5d883de" providerId="ADAL" clId="{330341D6-A998-45FE-9157-09BF7F57F417}" dt="2024-10-01T12:24:59.290" v="136" actId="478"/>
          <ac:picMkLst>
            <pc:docMk/>
            <pc:sldMk cId="2632844413" sldId="264"/>
            <ac:picMk id="11" creationId="{C93C30EB-6763-3968-B349-4FD7C734E2F2}"/>
          </ac:picMkLst>
        </pc:picChg>
        <pc:picChg chg="add mod">
          <ac:chgData name="Laurence Thompson" userId="6bb71134-b8f3-4512-93ac-7f03c5d883de" providerId="ADAL" clId="{330341D6-A998-45FE-9157-09BF7F57F417}" dt="2024-10-01T12:25:17.928" v="146" actId="1076"/>
          <ac:picMkLst>
            <pc:docMk/>
            <pc:sldMk cId="2632844413" sldId="264"/>
            <ac:picMk id="13" creationId="{A5939067-82A4-CB09-04C6-43D5AB29675F}"/>
          </ac:picMkLst>
        </pc:picChg>
      </pc:sldChg>
      <pc:sldChg chg="addSp delSp modSp mod">
        <pc:chgData name="Laurence Thompson" userId="6bb71134-b8f3-4512-93ac-7f03c5d883de" providerId="ADAL" clId="{330341D6-A998-45FE-9157-09BF7F57F417}" dt="2024-10-01T13:20:01.701" v="1315" actId="404"/>
        <pc:sldMkLst>
          <pc:docMk/>
          <pc:sldMk cId="3669916192" sldId="265"/>
        </pc:sldMkLst>
        <pc:spChg chg="mod">
          <ac:chgData name="Laurence Thompson" userId="6bb71134-b8f3-4512-93ac-7f03c5d883de" providerId="ADAL" clId="{330341D6-A998-45FE-9157-09BF7F57F417}" dt="2024-10-01T13:20:01.701" v="1315" actId="404"/>
          <ac:spMkLst>
            <pc:docMk/>
            <pc:sldMk cId="3669916192" sldId="265"/>
            <ac:spMk id="2" creationId="{790B4F92-A547-45A6-BB2E-12C89867CF36}"/>
          </ac:spMkLst>
        </pc:spChg>
        <pc:spChg chg="add del mod">
          <ac:chgData name="Laurence Thompson" userId="6bb71134-b8f3-4512-93ac-7f03c5d883de" providerId="ADAL" clId="{330341D6-A998-45FE-9157-09BF7F57F417}" dt="2024-10-01T12:24:56.700" v="134" actId="478"/>
          <ac:spMkLst>
            <pc:docMk/>
            <pc:sldMk cId="3669916192" sldId="265"/>
            <ac:spMk id="5" creationId="{073335B2-BE0C-EA28-335D-25ABBE5F2976}"/>
          </ac:spMkLst>
        </pc:spChg>
        <pc:spChg chg="mod">
          <ac:chgData name="Laurence Thompson" userId="6bb71134-b8f3-4512-93ac-7f03c5d883de" providerId="ADAL" clId="{330341D6-A998-45FE-9157-09BF7F57F417}" dt="2024-10-01T13:02:51.506" v="980" actId="403"/>
          <ac:spMkLst>
            <pc:docMk/>
            <pc:sldMk cId="3669916192" sldId="265"/>
            <ac:spMk id="14" creationId="{7FBBC99E-ED11-43E2-927A-CD1506AD1291}"/>
          </ac:spMkLst>
        </pc:spChg>
        <pc:graphicFrameChg chg="del">
          <ac:chgData name="Laurence Thompson" userId="6bb71134-b8f3-4512-93ac-7f03c5d883de" providerId="ADAL" clId="{330341D6-A998-45FE-9157-09BF7F57F417}" dt="2024-10-01T12:29:55.869" v="276" actId="478"/>
          <ac:graphicFrameMkLst>
            <pc:docMk/>
            <pc:sldMk cId="3669916192" sldId="265"/>
            <ac:graphicFrameMk id="3" creationId="{2A8E1913-4F00-F0A2-7585-C9D8CCCEDE40}"/>
          </ac:graphicFrameMkLst>
        </pc:graphicFrameChg>
        <pc:graphicFrameChg chg="add mod">
          <ac:chgData name="Laurence Thompson" userId="6bb71134-b8f3-4512-93ac-7f03c5d883de" providerId="ADAL" clId="{330341D6-A998-45FE-9157-09BF7F57F417}" dt="2024-10-01T12:31:39.391" v="294" actId="14100"/>
          <ac:graphicFrameMkLst>
            <pc:docMk/>
            <pc:sldMk cId="3669916192" sldId="265"/>
            <ac:graphicFrameMk id="7" creationId="{5D8F0DAA-D62D-D7CF-D0B9-022430EB9A03}"/>
          </ac:graphicFrameMkLst>
        </pc:graphicFrameChg>
        <pc:graphicFrameChg chg="mod">
          <ac:chgData name="Laurence Thompson" userId="6bb71134-b8f3-4512-93ac-7f03c5d883de" providerId="ADAL" clId="{330341D6-A998-45FE-9157-09BF7F57F417}" dt="2024-10-01T13:02:36.513" v="973" actId="2711"/>
          <ac:graphicFrameMkLst>
            <pc:docMk/>
            <pc:sldMk cId="3669916192" sldId="265"/>
            <ac:graphicFrameMk id="15" creationId="{E75B2D41-AD02-4B16-8165-1567342F0A80}"/>
          </ac:graphicFrameMkLst>
        </pc:graphicFrameChg>
        <pc:picChg chg="add del mod ord">
          <ac:chgData name="Laurence Thompson" userId="6bb71134-b8f3-4512-93ac-7f03c5d883de" providerId="ADAL" clId="{330341D6-A998-45FE-9157-09BF7F57F417}" dt="2024-10-01T12:24:56.242" v="133" actId="478"/>
          <ac:picMkLst>
            <pc:docMk/>
            <pc:sldMk cId="3669916192" sldId="265"/>
            <ac:picMk id="4" creationId="{4E933086-81F7-90BD-9F75-0D44F8E02FE7}"/>
          </ac:picMkLst>
        </pc:picChg>
        <pc:picChg chg="add del mod">
          <ac:chgData name="Laurence Thompson" userId="6bb71134-b8f3-4512-93ac-7f03c5d883de" providerId="ADAL" clId="{330341D6-A998-45FE-9157-09BF7F57F417}" dt="2024-10-01T12:30:07.961" v="284" actId="478"/>
          <ac:picMkLst>
            <pc:docMk/>
            <pc:sldMk cId="3669916192" sldId="265"/>
            <ac:picMk id="6" creationId="{41C48975-22E9-639F-1637-D34BE13EED15}"/>
          </ac:picMkLst>
        </pc:picChg>
      </pc:sldChg>
      <pc:sldChg chg="addSp delSp modSp mod">
        <pc:chgData name="Laurence Thompson" userId="6bb71134-b8f3-4512-93ac-7f03c5d883de" providerId="ADAL" clId="{330341D6-A998-45FE-9157-09BF7F57F417}" dt="2024-10-01T12:52:24.920" v="795" actId="1076"/>
        <pc:sldMkLst>
          <pc:docMk/>
          <pc:sldMk cId="4268058168" sldId="266"/>
        </pc:sldMkLst>
        <pc:spChg chg="mod">
          <ac:chgData name="Laurence Thompson" userId="6bb71134-b8f3-4512-93ac-7f03c5d883de" providerId="ADAL" clId="{330341D6-A998-45FE-9157-09BF7F57F417}" dt="2024-10-01T12:50:27.026" v="784" actId="20577"/>
          <ac:spMkLst>
            <pc:docMk/>
            <pc:sldMk cId="4268058168" sldId="266"/>
            <ac:spMk id="2" creationId="{05F09DDB-A7F3-45F9-BFB6-A8A86F733792}"/>
          </ac:spMkLst>
        </pc:spChg>
        <pc:spChg chg="mod">
          <ac:chgData name="Laurence Thompson" userId="6bb71134-b8f3-4512-93ac-7f03c5d883de" providerId="ADAL" clId="{330341D6-A998-45FE-9157-09BF7F57F417}" dt="2024-10-01T12:51:18.404" v="787" actId="20577"/>
          <ac:spMkLst>
            <pc:docMk/>
            <pc:sldMk cId="4268058168" sldId="266"/>
            <ac:spMk id="3" creationId="{A6FA95AA-312E-4882-9603-F8788A4EB2CD}"/>
          </ac:spMkLst>
        </pc:spChg>
        <pc:graphicFrameChg chg="del">
          <ac:chgData name="Laurence Thompson" userId="6bb71134-b8f3-4512-93ac-7f03c5d883de" providerId="ADAL" clId="{330341D6-A998-45FE-9157-09BF7F57F417}" dt="2024-10-01T12:51:24.119" v="788" actId="478"/>
          <ac:graphicFrameMkLst>
            <pc:docMk/>
            <pc:sldMk cId="4268058168" sldId="266"/>
            <ac:graphicFrameMk id="4" creationId="{2C002084-81F6-4B0B-2296-5C2745238D5D}"/>
          </ac:graphicFrameMkLst>
        </pc:graphicFrameChg>
        <pc:graphicFrameChg chg="add mod">
          <ac:chgData name="Laurence Thompson" userId="6bb71134-b8f3-4512-93ac-7f03c5d883de" providerId="ADAL" clId="{330341D6-A998-45FE-9157-09BF7F57F417}" dt="2024-10-01T12:52:24.920" v="795" actId="1076"/>
          <ac:graphicFrameMkLst>
            <pc:docMk/>
            <pc:sldMk cId="4268058168" sldId="266"/>
            <ac:graphicFrameMk id="8" creationId="{7B0E1F15-B515-2258-FE69-A87CE14FD64D}"/>
          </ac:graphicFrameMkLst>
        </pc:graphicFrameChg>
        <pc:picChg chg="add del mod ord">
          <ac:chgData name="Laurence Thompson" userId="6bb71134-b8f3-4512-93ac-7f03c5d883de" providerId="ADAL" clId="{330341D6-A998-45FE-9157-09BF7F57F417}" dt="2024-10-01T12:25:29.157" v="149" actId="478"/>
          <ac:picMkLst>
            <pc:docMk/>
            <pc:sldMk cId="4268058168" sldId="266"/>
            <ac:picMk id="5" creationId="{CF2D5DAB-5771-D053-358B-E8BBA4128B17}"/>
          </ac:picMkLst>
        </pc:picChg>
        <pc:picChg chg="add del mod">
          <ac:chgData name="Laurence Thompson" userId="6bb71134-b8f3-4512-93ac-7f03c5d883de" providerId="ADAL" clId="{330341D6-A998-45FE-9157-09BF7F57F417}" dt="2024-10-01T12:25:29.720" v="150" actId="478"/>
          <ac:picMkLst>
            <pc:docMk/>
            <pc:sldMk cId="4268058168" sldId="266"/>
            <ac:picMk id="6" creationId="{53D0B837-2BFE-F78F-2592-816C5109A187}"/>
          </ac:picMkLst>
        </pc:picChg>
        <pc:picChg chg="add mod">
          <ac:chgData name="Laurence Thompson" userId="6bb71134-b8f3-4512-93ac-7f03c5d883de" providerId="ADAL" clId="{330341D6-A998-45FE-9157-09BF7F57F417}" dt="2024-10-01T12:25:28.441" v="148" actId="1076"/>
          <ac:picMkLst>
            <pc:docMk/>
            <pc:sldMk cId="4268058168" sldId="266"/>
            <ac:picMk id="7" creationId="{7C2B1871-4609-E1E0-485E-6C19CA527CF7}"/>
          </ac:picMkLst>
        </pc:picChg>
      </pc:sldChg>
      <pc:sldChg chg="addSp delSp modSp mod">
        <pc:chgData name="Laurence Thompson" userId="6bb71134-b8f3-4512-93ac-7f03c5d883de" providerId="ADAL" clId="{330341D6-A998-45FE-9157-09BF7F57F417}" dt="2024-10-01T13:01:56.544" v="968" actId="20577"/>
        <pc:sldMkLst>
          <pc:docMk/>
          <pc:sldMk cId="2965547789" sldId="269"/>
        </pc:sldMkLst>
        <pc:graphicFrameChg chg="mod">
          <ac:chgData name="Laurence Thompson" userId="6bb71134-b8f3-4512-93ac-7f03c5d883de" providerId="ADAL" clId="{330341D6-A998-45FE-9157-09BF7F57F417}" dt="2024-10-01T13:01:56.544" v="968" actId="20577"/>
          <ac:graphicFrameMkLst>
            <pc:docMk/>
            <pc:sldMk cId="2965547789" sldId="269"/>
            <ac:graphicFrameMk id="4" creationId="{C2A5B7C9-5327-4905-874C-4DCDCB97D1BC}"/>
          </ac:graphicFrameMkLst>
        </pc:graphicFrameChg>
        <pc:picChg chg="add del mod">
          <ac:chgData name="Laurence Thompson" userId="6bb71134-b8f3-4512-93ac-7f03c5d883de" providerId="ADAL" clId="{330341D6-A998-45FE-9157-09BF7F57F417}" dt="2024-10-01T12:25:48.454" v="158" actId="478"/>
          <ac:picMkLst>
            <pc:docMk/>
            <pc:sldMk cId="2965547789" sldId="269"/>
            <ac:picMk id="3" creationId="{148DA5C2-48C0-876A-5950-80CDC3BB4BCF}"/>
          </ac:picMkLst>
        </pc:picChg>
      </pc:sldChg>
      <pc:sldChg chg="addSp delSp modSp mod">
        <pc:chgData name="Laurence Thompson" userId="6bb71134-b8f3-4512-93ac-7f03c5d883de" providerId="ADAL" clId="{330341D6-A998-45FE-9157-09BF7F57F417}" dt="2024-10-01T13:19:21.473" v="1303" actId="404"/>
        <pc:sldMkLst>
          <pc:docMk/>
          <pc:sldMk cId="763676841" sldId="270"/>
        </pc:sldMkLst>
        <pc:spChg chg="del mod">
          <ac:chgData name="Laurence Thompson" userId="6bb71134-b8f3-4512-93ac-7f03c5d883de" providerId="ADAL" clId="{330341D6-A998-45FE-9157-09BF7F57F417}" dt="2024-10-01T12:34:08.312" v="430" actId="478"/>
          <ac:spMkLst>
            <pc:docMk/>
            <pc:sldMk cId="763676841" sldId="270"/>
            <ac:spMk id="3" creationId="{DA1DA24B-CBA2-CA1B-C488-40822085077E}"/>
          </ac:spMkLst>
        </pc:spChg>
        <pc:spChg chg="mod">
          <ac:chgData name="Laurence Thompson" userId="6bb71134-b8f3-4512-93ac-7f03c5d883de" providerId="ADAL" clId="{330341D6-A998-45FE-9157-09BF7F57F417}" dt="2024-10-01T13:19:21.473" v="1303" actId="404"/>
          <ac:spMkLst>
            <pc:docMk/>
            <pc:sldMk cId="763676841" sldId="270"/>
            <ac:spMk id="5" creationId="{30099533-AD58-EFB6-7132-3B24EFD2A8B2}"/>
          </ac:spMkLst>
        </pc:spChg>
        <pc:graphicFrameChg chg="del">
          <ac:chgData name="Laurence Thompson" userId="6bb71134-b8f3-4512-93ac-7f03c5d883de" providerId="ADAL" clId="{330341D6-A998-45FE-9157-09BF7F57F417}" dt="2024-10-01T12:33:59.831" v="424" actId="478"/>
          <ac:graphicFrameMkLst>
            <pc:docMk/>
            <pc:sldMk cId="763676841" sldId="270"/>
            <ac:graphicFrameMk id="7" creationId="{7057298A-D680-4A14-B8AA-1747587FF7CC}"/>
          </ac:graphicFrameMkLst>
        </pc:graphicFrameChg>
        <pc:graphicFrameChg chg="add mod">
          <ac:chgData name="Laurence Thompson" userId="6bb71134-b8f3-4512-93ac-7f03c5d883de" providerId="ADAL" clId="{330341D6-A998-45FE-9157-09BF7F57F417}" dt="2024-10-01T13:02:13.208" v="971" actId="403"/>
          <ac:graphicFrameMkLst>
            <pc:docMk/>
            <pc:sldMk cId="763676841" sldId="270"/>
            <ac:graphicFrameMk id="13" creationId="{DDE53C62-3A3A-8645-4D7C-17C62B88E964}"/>
          </ac:graphicFrameMkLst>
        </pc:graphicFrameChg>
        <pc:picChg chg="add del mod">
          <ac:chgData name="Laurence Thompson" userId="6bb71134-b8f3-4512-93ac-7f03c5d883de" providerId="ADAL" clId="{330341D6-A998-45FE-9157-09BF7F57F417}" dt="2024-10-01T12:22:27.282" v="74" actId="478"/>
          <ac:picMkLst>
            <pc:docMk/>
            <pc:sldMk cId="763676841" sldId="270"/>
            <ac:picMk id="4" creationId="{B25945C3-BD35-3972-BA43-CF1EAE5DAA8C}"/>
          </ac:picMkLst>
        </pc:picChg>
        <pc:picChg chg="add del mod">
          <ac:chgData name="Laurence Thompson" userId="6bb71134-b8f3-4512-93ac-7f03c5d883de" providerId="ADAL" clId="{330341D6-A998-45FE-9157-09BF7F57F417}" dt="2024-10-01T12:22:52.985" v="85" actId="478"/>
          <ac:picMkLst>
            <pc:docMk/>
            <pc:sldMk cId="763676841" sldId="270"/>
            <ac:picMk id="9" creationId="{543BF928-1572-BC5B-C9FD-08679235F319}"/>
          </ac:picMkLst>
        </pc:picChg>
        <pc:picChg chg="add del mod ord">
          <ac:chgData name="Laurence Thompson" userId="6bb71134-b8f3-4512-93ac-7f03c5d883de" providerId="ADAL" clId="{330341D6-A998-45FE-9157-09BF7F57F417}" dt="2024-10-01T12:25:01.297" v="137" actId="478"/>
          <ac:picMkLst>
            <pc:docMk/>
            <pc:sldMk cId="763676841" sldId="270"/>
            <ac:picMk id="10" creationId="{271CE1B0-0587-C3E8-B6B7-05FB6EA9CEBD}"/>
          </ac:picMkLst>
        </pc:picChg>
        <pc:picChg chg="add del mod">
          <ac:chgData name="Laurence Thompson" userId="6bb71134-b8f3-4512-93ac-7f03c5d883de" providerId="ADAL" clId="{330341D6-A998-45FE-9157-09BF7F57F417}" dt="2024-10-01T12:25:01.769" v="138" actId="478"/>
          <ac:picMkLst>
            <pc:docMk/>
            <pc:sldMk cId="763676841" sldId="270"/>
            <ac:picMk id="11" creationId="{A52F1769-82E3-C474-CC09-6B3BDF6B6F4B}"/>
          </ac:picMkLst>
        </pc:picChg>
        <pc:picChg chg="add del">
          <ac:chgData name="Laurence Thompson" userId="6bb71134-b8f3-4512-93ac-7f03c5d883de" providerId="ADAL" clId="{330341D6-A998-45FE-9157-09BF7F57F417}" dt="2024-10-01T12:34:03.283" v="426" actId="478"/>
          <ac:picMkLst>
            <pc:docMk/>
            <pc:sldMk cId="763676841" sldId="270"/>
            <ac:picMk id="12" creationId="{B3E1354B-C693-AECD-8626-13F4AB1EE243}"/>
          </ac:picMkLst>
        </pc:picChg>
      </pc:sldChg>
      <pc:sldChg chg="addSp delSp modSp mod">
        <pc:chgData name="Laurence Thompson" userId="6bb71134-b8f3-4512-93ac-7f03c5d883de" providerId="ADAL" clId="{330341D6-A998-45FE-9157-09BF7F57F417}" dt="2024-10-01T13:19:45.859" v="1312" actId="1076"/>
        <pc:sldMkLst>
          <pc:docMk/>
          <pc:sldMk cId="2873512837" sldId="272"/>
        </pc:sldMkLst>
        <pc:spChg chg="mod">
          <ac:chgData name="Laurence Thompson" userId="6bb71134-b8f3-4512-93ac-7f03c5d883de" providerId="ADAL" clId="{330341D6-A998-45FE-9157-09BF7F57F417}" dt="2024-10-01T12:49:52.758" v="766" actId="20577"/>
          <ac:spMkLst>
            <pc:docMk/>
            <pc:sldMk cId="2873512837" sldId="272"/>
            <ac:spMk id="2" creationId="{6D10BB2D-A06D-950E-F45C-01E321F8033A}"/>
          </ac:spMkLst>
        </pc:spChg>
        <pc:spChg chg="mod">
          <ac:chgData name="Laurence Thompson" userId="6bb71134-b8f3-4512-93ac-7f03c5d883de" providerId="ADAL" clId="{330341D6-A998-45FE-9157-09BF7F57F417}" dt="2024-10-01T13:19:45.859" v="1312" actId="1076"/>
          <ac:spMkLst>
            <pc:docMk/>
            <pc:sldMk cId="2873512837" sldId="272"/>
            <ac:spMk id="4" creationId="{08828E1B-550D-DB80-6B63-BDA5DBE00402}"/>
          </ac:spMkLst>
        </pc:spChg>
        <pc:picChg chg="add del mod ord">
          <ac:chgData name="Laurence Thompson" userId="6bb71134-b8f3-4512-93ac-7f03c5d883de" providerId="ADAL" clId="{330341D6-A998-45FE-9157-09BF7F57F417}" dt="2024-10-01T12:25:06.578" v="141" actId="478"/>
          <ac:picMkLst>
            <pc:docMk/>
            <pc:sldMk cId="2873512837" sldId="272"/>
            <ac:picMk id="3" creationId="{127AD5A7-D2FB-C849-9B96-373FD088602A}"/>
          </ac:picMkLst>
        </pc:picChg>
        <pc:picChg chg="add del mod">
          <ac:chgData name="Laurence Thompson" userId="6bb71134-b8f3-4512-93ac-7f03c5d883de" providerId="ADAL" clId="{330341D6-A998-45FE-9157-09BF7F57F417}" dt="2024-10-01T12:25:07.165" v="142" actId="478"/>
          <ac:picMkLst>
            <pc:docMk/>
            <pc:sldMk cId="2873512837" sldId="272"/>
            <ac:picMk id="6" creationId="{2CD5C3B6-5350-ECE0-9E1C-B6072775B429}"/>
          </ac:picMkLst>
        </pc:picChg>
        <pc:picChg chg="add mod">
          <ac:chgData name="Laurence Thompson" userId="6bb71134-b8f3-4512-93ac-7f03c5d883de" providerId="ADAL" clId="{330341D6-A998-45FE-9157-09BF7F57F417}" dt="2024-10-01T12:25:10.681" v="144" actId="1076"/>
          <ac:picMkLst>
            <pc:docMk/>
            <pc:sldMk cId="2873512837" sldId="272"/>
            <ac:picMk id="7" creationId="{7CA7C95C-6183-B98A-6706-7FEFFEC2EDD5}"/>
          </ac:picMkLst>
        </pc:picChg>
      </pc:sldChg>
      <pc:sldChg chg="addSp delSp modSp mod">
        <pc:chgData name="Laurence Thompson" userId="6bb71134-b8f3-4512-93ac-7f03c5d883de" providerId="ADAL" clId="{330341D6-A998-45FE-9157-09BF7F57F417}" dt="2024-10-01T13:20:17.699" v="1324" actId="20577"/>
        <pc:sldMkLst>
          <pc:docMk/>
          <pc:sldMk cId="290504365" sldId="275"/>
        </pc:sldMkLst>
        <pc:spChg chg="mod">
          <ac:chgData name="Laurence Thompson" userId="6bb71134-b8f3-4512-93ac-7f03c5d883de" providerId="ADAL" clId="{330341D6-A998-45FE-9157-09BF7F57F417}" dt="2024-10-01T13:20:17.699" v="1324" actId="20577"/>
          <ac:spMkLst>
            <pc:docMk/>
            <pc:sldMk cId="290504365" sldId="275"/>
            <ac:spMk id="3" creationId="{23BC2CDC-1BD1-47C8-BE76-A986682C1DF0}"/>
          </ac:spMkLst>
        </pc:spChg>
        <pc:graphicFrameChg chg="add del mod">
          <ac:chgData name="Laurence Thompson" userId="6bb71134-b8f3-4512-93ac-7f03c5d883de" providerId="ADAL" clId="{330341D6-A998-45FE-9157-09BF7F57F417}" dt="2024-10-01T12:59:13.205" v="861" actId="478"/>
          <ac:graphicFrameMkLst>
            <pc:docMk/>
            <pc:sldMk cId="290504365" sldId="275"/>
            <ac:graphicFrameMk id="6" creationId="{A8A426E6-BEB0-4025-D988-7B69462F77AA}"/>
          </ac:graphicFrameMkLst>
        </pc:graphicFrameChg>
        <pc:graphicFrameChg chg="add del">
          <ac:chgData name="Laurence Thompson" userId="6bb71134-b8f3-4512-93ac-7f03c5d883de" providerId="ADAL" clId="{330341D6-A998-45FE-9157-09BF7F57F417}" dt="2024-10-01T12:57:40.141" v="837" actId="478"/>
          <ac:graphicFrameMkLst>
            <pc:docMk/>
            <pc:sldMk cId="290504365" sldId="275"/>
            <ac:graphicFrameMk id="7" creationId="{CEBDCD52-0297-4FCE-384F-4C461BC1736E}"/>
          </ac:graphicFrameMkLst>
        </pc:graphicFrameChg>
        <pc:graphicFrameChg chg="add mod">
          <ac:chgData name="Laurence Thompson" userId="6bb71134-b8f3-4512-93ac-7f03c5d883de" providerId="ADAL" clId="{330341D6-A998-45FE-9157-09BF7F57F417}" dt="2024-10-01T12:58:56.026" v="853" actId="113"/>
          <ac:graphicFrameMkLst>
            <pc:docMk/>
            <pc:sldMk cId="290504365" sldId="275"/>
            <ac:graphicFrameMk id="8" creationId="{1EB80CC9-0E4F-EAF3-8653-0B5EAD8FCB63}"/>
          </ac:graphicFrameMkLst>
        </pc:graphicFrameChg>
        <pc:graphicFrameChg chg="add mod">
          <ac:chgData name="Laurence Thompson" userId="6bb71134-b8f3-4512-93ac-7f03c5d883de" providerId="ADAL" clId="{330341D6-A998-45FE-9157-09BF7F57F417}" dt="2024-10-01T13:04:09.485" v="993" actId="208"/>
          <ac:graphicFrameMkLst>
            <pc:docMk/>
            <pc:sldMk cId="290504365" sldId="275"/>
            <ac:graphicFrameMk id="9" creationId="{7ABF439C-7AD4-309E-672E-52C49DFD383C}"/>
          </ac:graphicFrameMkLst>
        </pc:graphicFrameChg>
        <pc:picChg chg="add del mod">
          <ac:chgData name="Laurence Thompson" userId="6bb71134-b8f3-4512-93ac-7f03c5d883de" providerId="ADAL" clId="{330341D6-A998-45FE-9157-09BF7F57F417}" dt="2024-10-01T12:25:43.384" v="155" actId="478"/>
          <ac:picMkLst>
            <pc:docMk/>
            <pc:sldMk cId="290504365" sldId="275"/>
            <ac:picMk id="4" creationId="{7657CDF6-7B63-3751-458B-B13D2D4B9173}"/>
          </ac:picMkLst>
        </pc:picChg>
        <pc:picChg chg="add mod">
          <ac:chgData name="Laurence Thompson" userId="6bb71134-b8f3-4512-93ac-7f03c5d883de" providerId="ADAL" clId="{330341D6-A998-45FE-9157-09BF7F57F417}" dt="2024-10-01T12:25:46.073" v="157" actId="1076"/>
          <ac:picMkLst>
            <pc:docMk/>
            <pc:sldMk cId="290504365" sldId="275"/>
            <ac:picMk id="5" creationId="{6172CDDA-3124-74DC-DB60-C415B95299E9}"/>
          </ac:picMkLst>
        </pc:picChg>
      </pc:sldChg>
      <pc:sldChg chg="add del">
        <pc:chgData name="Laurence Thompson" userId="6bb71134-b8f3-4512-93ac-7f03c5d883de" providerId="ADAL" clId="{330341D6-A998-45FE-9157-09BF7F57F417}" dt="2024-10-01T12:43:45.269" v="689" actId="47"/>
        <pc:sldMkLst>
          <pc:docMk/>
          <pc:sldMk cId="1083232198" sldId="276"/>
        </pc:sldMkLst>
      </pc:sldChg>
      <pc:sldChg chg="addSp delSp modSp mod">
        <pc:chgData name="Laurence Thompson" userId="6bb71134-b8f3-4512-93ac-7f03c5d883de" providerId="ADAL" clId="{330341D6-A998-45FE-9157-09BF7F57F417}" dt="2024-10-01T13:03:07.801" v="982" actId="403"/>
        <pc:sldMkLst>
          <pc:docMk/>
          <pc:sldMk cId="2395301371" sldId="278"/>
        </pc:sldMkLst>
        <pc:spChg chg="mod">
          <ac:chgData name="Laurence Thompson" userId="6bb71134-b8f3-4512-93ac-7f03c5d883de" providerId="ADAL" clId="{330341D6-A998-45FE-9157-09BF7F57F417}" dt="2024-10-01T12:43:13.943" v="681" actId="20577"/>
          <ac:spMkLst>
            <pc:docMk/>
            <pc:sldMk cId="2395301371" sldId="278"/>
            <ac:spMk id="2" creationId="{6956AA48-76AD-166B-40D8-EED5168EFAE8}"/>
          </ac:spMkLst>
        </pc:spChg>
        <pc:spChg chg="del">
          <ac:chgData name="Laurence Thompson" userId="6bb71134-b8f3-4512-93ac-7f03c5d883de" providerId="ADAL" clId="{330341D6-A998-45FE-9157-09BF7F57F417}" dt="2024-10-01T12:43:31.911" v="686" actId="478"/>
          <ac:spMkLst>
            <pc:docMk/>
            <pc:sldMk cId="2395301371" sldId="278"/>
            <ac:spMk id="5" creationId="{105631D7-BBFC-1346-F729-724B91125A11}"/>
          </ac:spMkLst>
        </pc:spChg>
        <pc:spChg chg="del">
          <ac:chgData name="Laurence Thompson" userId="6bb71134-b8f3-4512-93ac-7f03c5d883de" providerId="ADAL" clId="{330341D6-A998-45FE-9157-09BF7F57F417}" dt="2024-10-01T12:43:25.591" v="682" actId="478"/>
          <ac:spMkLst>
            <pc:docMk/>
            <pc:sldMk cId="2395301371" sldId="278"/>
            <ac:spMk id="6" creationId="{9E671C65-9C90-1047-2231-79691CD3F9F2}"/>
          </ac:spMkLst>
        </pc:spChg>
        <pc:spChg chg="add del mod">
          <ac:chgData name="Laurence Thompson" userId="6bb71134-b8f3-4512-93ac-7f03c5d883de" providerId="ADAL" clId="{330341D6-A998-45FE-9157-09BF7F57F417}" dt="2024-10-01T12:43:30.399" v="685" actId="478"/>
          <ac:spMkLst>
            <pc:docMk/>
            <pc:sldMk cId="2395301371" sldId="278"/>
            <ac:spMk id="9" creationId="{430D026D-BD34-0F58-272D-D47C744A68FF}"/>
          </ac:spMkLst>
        </pc:spChg>
        <pc:graphicFrameChg chg="del">
          <ac:chgData name="Laurence Thompson" userId="6bb71134-b8f3-4512-93ac-7f03c5d883de" providerId="ADAL" clId="{330341D6-A998-45FE-9157-09BF7F57F417}" dt="2024-10-01T12:43:26.946" v="683" actId="478"/>
          <ac:graphicFrameMkLst>
            <pc:docMk/>
            <pc:sldMk cId="2395301371" sldId="278"/>
            <ac:graphicFrameMk id="8" creationId="{FFDF7644-782F-F91A-22C0-FA7C006E62C0}"/>
          </ac:graphicFrameMkLst>
        </pc:graphicFrameChg>
        <pc:graphicFrameChg chg="add mod modGraphic">
          <ac:chgData name="Laurence Thompson" userId="6bb71134-b8f3-4512-93ac-7f03c5d883de" providerId="ADAL" clId="{330341D6-A998-45FE-9157-09BF7F57F417}" dt="2024-10-01T13:03:07.801" v="982" actId="403"/>
          <ac:graphicFrameMkLst>
            <pc:docMk/>
            <pc:sldMk cId="2395301371" sldId="278"/>
            <ac:graphicFrameMk id="10" creationId="{DD736563-19E4-BA76-9CF0-7E3E001D5D01}"/>
          </ac:graphicFrameMkLst>
        </pc:graphicFrameChg>
        <pc:graphicFrameChg chg="add mod">
          <ac:chgData name="Laurence Thompson" userId="6bb71134-b8f3-4512-93ac-7f03c5d883de" providerId="ADAL" clId="{330341D6-A998-45FE-9157-09BF7F57F417}" dt="2024-10-01T12:44:12.614" v="702" actId="14100"/>
          <ac:graphicFrameMkLst>
            <pc:docMk/>
            <pc:sldMk cId="2395301371" sldId="278"/>
            <ac:graphicFrameMk id="11" creationId="{1215DA47-DF4B-E519-CE3D-FCEFCA16022E}"/>
          </ac:graphicFrameMkLst>
        </pc:graphicFrameChg>
        <pc:picChg chg="add del mod ord">
          <ac:chgData name="Laurence Thompson" userId="6bb71134-b8f3-4512-93ac-7f03c5d883de" providerId="ADAL" clId="{330341D6-A998-45FE-9157-09BF7F57F417}" dt="2024-10-01T12:25:03.914" v="139" actId="478"/>
          <ac:picMkLst>
            <pc:docMk/>
            <pc:sldMk cId="2395301371" sldId="278"/>
            <ac:picMk id="3" creationId="{3841B202-04F0-96E7-8C6E-67EA9033B7D5}"/>
          </ac:picMkLst>
        </pc:picChg>
        <pc:picChg chg="add del mod">
          <ac:chgData name="Laurence Thompson" userId="6bb71134-b8f3-4512-93ac-7f03c5d883de" providerId="ADAL" clId="{330341D6-A998-45FE-9157-09BF7F57F417}" dt="2024-10-01T12:25:04.576" v="140" actId="478"/>
          <ac:picMkLst>
            <pc:docMk/>
            <pc:sldMk cId="2395301371" sldId="278"/>
            <ac:picMk id="4" creationId="{6FBE5FEC-4463-11BF-EC4C-B7D85F556C84}"/>
          </ac:picMkLst>
        </pc:picChg>
      </pc:sldChg>
      <pc:sldChg chg="addSp delSp modSp mod">
        <pc:chgData name="Laurence Thompson" userId="6bb71134-b8f3-4512-93ac-7f03c5d883de" providerId="ADAL" clId="{330341D6-A998-45FE-9157-09BF7F57F417}" dt="2024-10-01T13:21:09.697" v="1397" actId="207"/>
        <pc:sldMkLst>
          <pc:docMk/>
          <pc:sldMk cId="1658081689" sldId="279"/>
        </pc:sldMkLst>
        <pc:spChg chg="mod">
          <ac:chgData name="Laurence Thompson" userId="6bb71134-b8f3-4512-93ac-7f03c5d883de" providerId="ADAL" clId="{330341D6-A998-45FE-9157-09BF7F57F417}" dt="2024-10-01T13:21:09.697" v="1397" actId="207"/>
          <ac:spMkLst>
            <pc:docMk/>
            <pc:sldMk cId="1658081689" sldId="279"/>
            <ac:spMk id="3" creationId="{8357474B-6410-9EC6-F7A0-60720E33B44E}"/>
          </ac:spMkLst>
        </pc:spChg>
        <pc:picChg chg="add del mod">
          <ac:chgData name="Laurence Thompson" userId="6bb71134-b8f3-4512-93ac-7f03c5d883de" providerId="ADAL" clId="{330341D6-A998-45FE-9157-09BF7F57F417}" dt="2024-10-01T12:25:50.425" v="159" actId="478"/>
          <ac:picMkLst>
            <pc:docMk/>
            <pc:sldMk cId="1658081689" sldId="279"/>
            <ac:picMk id="4" creationId="{945CD1A6-A6FC-AAC9-1CB0-84C38319FD72}"/>
          </ac:picMkLst>
        </pc:pic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.xlsx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11.xml"/><Relationship Id="rId1" Type="http://schemas.microsoft.com/office/2011/relationships/chartStyle" Target="style11.xml"/><Relationship Id="rId4" Type="http://schemas.openxmlformats.org/officeDocument/2006/relationships/oleObject" Target="../embeddings/oleObject10.bin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/>
                </a:solidFill>
                <a:latin typeface="Aptos Display" panose="020B0004020202020204" pitchFamily="34" charset="0"/>
                <a:ea typeface="+mn-ea"/>
                <a:cs typeface="+mn-cs"/>
              </a:defRPr>
            </a:pPr>
            <a:r>
              <a:rPr lang="en-GB" b="1" dirty="0">
                <a:solidFill>
                  <a:schemeClr val="tx2"/>
                </a:solidFill>
              </a:rPr>
              <a:t>New dwellings completed in Wales, 1999-2024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/>
              </a:solidFill>
              <a:latin typeface="Aptos Display" panose="020B0004020202020204" pitchFamily="34" charset="0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delete val="1"/>
          </c:dLbls>
          <c:cat>
            <c:strRef>
              <c:f>'New Dwellings'!$A$2:$A$26</c:f>
              <c:strCache>
                <c:ptCount val="25"/>
                <c:pt idx="0">
                  <c:v>1999/00</c:v>
                </c:pt>
                <c:pt idx="1">
                  <c:v>2000/01</c:v>
                </c:pt>
                <c:pt idx="2">
                  <c:v>2001/02</c:v>
                </c:pt>
                <c:pt idx="3">
                  <c:v>2002/03</c:v>
                </c:pt>
                <c:pt idx="4">
                  <c:v>2003/04</c:v>
                </c:pt>
                <c:pt idx="5">
                  <c:v>2004/05</c:v>
                </c:pt>
                <c:pt idx="6">
                  <c:v>2005/06</c:v>
                </c:pt>
                <c:pt idx="7">
                  <c:v>2006/07</c:v>
                </c:pt>
                <c:pt idx="8">
                  <c:v>2007/08</c:v>
                </c:pt>
                <c:pt idx="9">
                  <c:v>2008/09</c:v>
                </c:pt>
                <c:pt idx="10">
                  <c:v>2009/10</c:v>
                </c:pt>
                <c:pt idx="11">
                  <c:v>2010/11</c:v>
                </c:pt>
                <c:pt idx="12">
                  <c:v>2011/12</c:v>
                </c:pt>
                <c:pt idx="13">
                  <c:v>2012/13</c:v>
                </c:pt>
                <c:pt idx="14">
                  <c:v>2013/14</c:v>
                </c:pt>
                <c:pt idx="15">
                  <c:v>2014/15</c:v>
                </c:pt>
                <c:pt idx="16">
                  <c:v>2015/16</c:v>
                </c:pt>
                <c:pt idx="17">
                  <c:v>2016/17</c:v>
                </c:pt>
                <c:pt idx="18">
                  <c:v>2017/18</c:v>
                </c:pt>
                <c:pt idx="19">
                  <c:v>2018/19</c:v>
                </c:pt>
                <c:pt idx="20">
                  <c:v>2019/20</c:v>
                </c:pt>
                <c:pt idx="21">
                  <c:v>2020/21</c:v>
                </c:pt>
                <c:pt idx="22">
                  <c:v>2021/22</c:v>
                </c:pt>
                <c:pt idx="23">
                  <c:v>2022/23</c:v>
                </c:pt>
                <c:pt idx="24">
                  <c:v>2023/24</c:v>
                </c:pt>
              </c:strCache>
            </c:strRef>
          </c:cat>
          <c:val>
            <c:numRef>
              <c:f>'New Dwellings'!$B$2:$B$26</c:f>
              <c:numCache>
                <c:formatCode>General</c:formatCode>
                <c:ptCount val="25"/>
                <c:pt idx="0">
                  <c:v>8706</c:v>
                </c:pt>
                <c:pt idx="1">
                  <c:v>8333</c:v>
                </c:pt>
                <c:pt idx="2">
                  <c:v>8273</c:v>
                </c:pt>
                <c:pt idx="3">
                  <c:v>8310</c:v>
                </c:pt>
                <c:pt idx="4">
                  <c:v>8296</c:v>
                </c:pt>
                <c:pt idx="5">
                  <c:v>8492</c:v>
                </c:pt>
                <c:pt idx="6">
                  <c:v>8249</c:v>
                </c:pt>
                <c:pt idx="7">
                  <c:v>9334</c:v>
                </c:pt>
                <c:pt idx="8">
                  <c:v>8664</c:v>
                </c:pt>
                <c:pt idx="9">
                  <c:v>7121</c:v>
                </c:pt>
                <c:pt idx="10">
                  <c:v>6174</c:v>
                </c:pt>
                <c:pt idx="11">
                  <c:v>5505</c:v>
                </c:pt>
                <c:pt idx="12">
                  <c:v>5575</c:v>
                </c:pt>
                <c:pt idx="13">
                  <c:v>5451</c:v>
                </c:pt>
                <c:pt idx="14">
                  <c:v>5843</c:v>
                </c:pt>
                <c:pt idx="15">
                  <c:v>6170</c:v>
                </c:pt>
                <c:pt idx="16">
                  <c:v>6900</c:v>
                </c:pt>
                <c:pt idx="17">
                  <c:v>6833</c:v>
                </c:pt>
                <c:pt idx="18">
                  <c:v>6663</c:v>
                </c:pt>
                <c:pt idx="19">
                  <c:v>5777</c:v>
                </c:pt>
                <c:pt idx="20">
                  <c:v>6037</c:v>
                </c:pt>
                <c:pt idx="21">
                  <c:v>4616</c:v>
                </c:pt>
                <c:pt idx="22">
                  <c:v>5273</c:v>
                </c:pt>
                <c:pt idx="23">
                  <c:v>5785</c:v>
                </c:pt>
                <c:pt idx="24">
                  <c:v>4756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4AB-4ECA-8F40-7B3EEED7BE2B}"/>
            </c:ext>
          </c:extLst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50351503"/>
        <c:axId val="150351983"/>
      </c:lineChart>
      <c:catAx>
        <c:axId val="150351503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Aptos Display" panose="020B0004020202020204" pitchFamily="34" charset="0"/>
                    <a:ea typeface="+mn-ea"/>
                    <a:cs typeface="+mn-cs"/>
                  </a:defRPr>
                </a:pPr>
                <a:r>
                  <a:rPr lang="en-GB"/>
                  <a:t>Financial Year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/>
                  </a:solidFill>
                  <a:latin typeface="Aptos Display" panose="020B0004020202020204" pitchFamily="34" charset="0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Aptos Display" panose="020B0004020202020204" pitchFamily="34" charset="0"/>
                <a:ea typeface="+mn-ea"/>
                <a:cs typeface="+mn-cs"/>
              </a:defRPr>
            </a:pPr>
            <a:endParaRPr lang="en-US"/>
          </a:p>
        </c:txPr>
        <c:crossAx val="150351983"/>
        <c:crosses val="autoZero"/>
        <c:auto val="1"/>
        <c:lblAlgn val="ctr"/>
        <c:lblOffset val="100"/>
        <c:noMultiLvlLbl val="0"/>
      </c:catAx>
      <c:valAx>
        <c:axId val="15035198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Aptos Display" panose="020B0004020202020204" pitchFamily="34" charset="0"/>
                    <a:ea typeface="+mn-ea"/>
                    <a:cs typeface="+mn-cs"/>
                  </a:defRPr>
                </a:pPr>
                <a:r>
                  <a:rPr lang="en-GB"/>
                  <a:t>Number of dwellings completed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/>
                  </a:solidFill>
                  <a:latin typeface="Aptos Display" panose="020B0004020202020204" pitchFamily="34" charset="0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Aptos Display" panose="020B0004020202020204" pitchFamily="34" charset="0"/>
                <a:ea typeface="+mn-ea"/>
                <a:cs typeface="+mn-cs"/>
              </a:defRPr>
            </a:pPr>
            <a:endParaRPr lang="en-US"/>
          </a:p>
        </c:txPr>
        <c:crossAx val="15035150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  <a:latin typeface="Aptos Display" panose="020B0004020202020204" pitchFamily="34" charset="0"/>
        </a:defRPr>
      </a:pPr>
      <a:endParaRPr lang="en-US"/>
    </a:p>
  </c:txPr>
  <c:externalData r:id="rId4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Aptos Display" panose="020B0004020202020204" pitchFamily="34" charset="0"/>
                <a:ea typeface="+mn-ea"/>
                <a:cs typeface="+mn-cs"/>
              </a:defRPr>
            </a:pPr>
            <a:r>
              <a:rPr lang="en-GB" b="1" dirty="0">
                <a:solidFill>
                  <a:schemeClr val="tx2"/>
                </a:solidFill>
              </a:rPr>
              <a:t>Age of workforce</a:t>
            </a:r>
          </a:p>
        </c:rich>
      </c:tx>
      <c:layout>
        <c:manualLayout>
          <c:xMode val="edge"/>
          <c:yMode val="edge"/>
          <c:x val="0.31764710141947805"/>
          <c:y val="9.7982940167141916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Aptos Display" panose="020B0004020202020204" pitchFamily="34" charset="0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9733-42EE-AA7A-FA40B6C4B18C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9733-42EE-AA7A-FA40B6C4B18C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9733-42EE-AA7A-FA40B6C4B18C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9733-42EE-AA7A-FA40B6C4B18C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9733-42EE-AA7A-FA40B6C4B18C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9733-42EE-AA7A-FA40B6C4B18C}"/>
              </c:ext>
            </c:extLst>
          </c:dPt>
          <c:dLbls>
            <c:dLbl>
              <c:idx val="0"/>
              <c:layout>
                <c:manualLayout>
                  <c:x val="0.10833333333333334"/>
                  <c:y val="4.6296296296296086E-3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733-42EE-AA7A-FA40B6C4B18C}"/>
                </c:ext>
              </c:extLst>
            </c:dLbl>
            <c:dLbl>
              <c:idx val="1"/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733-42EE-AA7A-FA40B6C4B18C}"/>
                </c:ext>
              </c:extLst>
            </c:dLbl>
            <c:dLbl>
              <c:idx val="2"/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9733-42EE-AA7A-FA40B6C4B18C}"/>
                </c:ext>
              </c:extLst>
            </c:dLbl>
            <c:dLbl>
              <c:idx val="3"/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9733-42EE-AA7A-FA40B6C4B18C}"/>
                </c:ext>
              </c:extLst>
            </c:dLbl>
            <c:dLbl>
              <c:idx val="4"/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9733-42EE-AA7A-FA40B6C4B18C}"/>
                </c:ext>
              </c:extLst>
            </c:dLbl>
            <c:dLbl>
              <c:idx val="5"/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9733-42EE-AA7A-FA40B6C4B18C}"/>
                </c:ext>
              </c:extLst>
            </c:dLbl>
            <c:spPr>
              <a:solidFill>
                <a:sysClr val="window" lastClr="FFFFFF"/>
              </a:solidFill>
              <a:ln>
                <a:solidFill>
                  <a:srgbClr val="000000">
                    <a:lumMod val="25000"/>
                    <a:lumOff val="75000"/>
                  </a:srgbClr>
                </a:solidFill>
              </a:ln>
              <a:effectLst/>
            </c:spPr>
            <c:txPr>
              <a:bodyPr rot="0" spcFirstLastPara="1" vertOverflow="clip" horzOverflow="clip" vert="horz" wrap="square" lIns="36576" tIns="18288" rIns="36576" bIns="18288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Aptos Display" panose="020B00040202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1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'[Census results Wales.xlsx]Sheet6'!$A$10:$F$10</c:f>
              <c:strCache>
                <c:ptCount val="6"/>
                <c:pt idx="0">
                  <c:v>Under 20</c:v>
                </c:pt>
                <c:pt idx="1">
                  <c:v>20-29</c:v>
                </c:pt>
                <c:pt idx="2">
                  <c:v>30-39</c:v>
                </c:pt>
                <c:pt idx="3">
                  <c:v>40-49</c:v>
                </c:pt>
                <c:pt idx="4">
                  <c:v>50-59</c:v>
                </c:pt>
                <c:pt idx="5">
                  <c:v>60+</c:v>
                </c:pt>
              </c:strCache>
            </c:strRef>
          </c:cat>
          <c:val>
            <c:numRef>
              <c:f>'[Census results Wales.xlsx]Sheet6'!$A$11:$F$11</c:f>
              <c:numCache>
                <c:formatCode>0.00%</c:formatCode>
                <c:ptCount val="6"/>
                <c:pt idx="0">
                  <c:v>3.9800995024875621E-2</c:v>
                </c:pt>
                <c:pt idx="1">
                  <c:v>0.30348258706467662</c:v>
                </c:pt>
                <c:pt idx="2">
                  <c:v>0.23714759535655058</c:v>
                </c:pt>
                <c:pt idx="3">
                  <c:v>0.14593698175787728</c:v>
                </c:pt>
                <c:pt idx="4">
                  <c:v>0.12271973466003316</c:v>
                </c:pt>
                <c:pt idx="5">
                  <c:v>0.15091210613598674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9733-42EE-AA7A-FA40B6C4B18C}"/>
            </c:ext>
          </c:extLst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>
          <a:latin typeface="Aptos Display" panose="020B0004020202020204" pitchFamily="34" charset="0"/>
        </a:defRPr>
      </a:pPr>
      <a:endParaRPr lang="en-US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sz="1600" b="1" dirty="0">
                <a:solidFill>
                  <a:schemeClr val="tx2"/>
                </a:solidFill>
                <a:latin typeface="Aptos Display" panose="020B0004020202020204" pitchFamily="34" charset="0"/>
              </a:rPr>
              <a:t>Nationality of workforce</a:t>
            </a:r>
          </a:p>
        </c:rich>
      </c:tx>
      <c:layout>
        <c:manualLayout>
          <c:xMode val="edge"/>
          <c:yMode val="edge"/>
          <c:x val="0.26278826162172458"/>
          <c:y val="6.4655283012477402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A2F2-4CEF-A2B8-B25AB9309F61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A2F2-4CEF-A2B8-B25AB9309F61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A2F2-4CEF-A2B8-B25AB9309F61}"/>
              </c:ext>
            </c:extLst>
          </c:dPt>
          <c:dLbls>
            <c:dLbl>
              <c:idx val="0"/>
              <c:layout>
                <c:manualLayout>
                  <c:x val="0.1999999999999999"/>
                  <c:y val="-0.17592592592592601"/>
                </c:manualLayout>
              </c:layout>
              <c:spPr>
                <a:solidFill>
                  <a:sysClr val="window" lastClr="FFFFFF"/>
                </a:solidFill>
                <a:ln>
                  <a:solidFill>
                    <a:srgbClr val="53AAB1"/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ysClr val="windowText" lastClr="000000"/>
                      </a:solidFill>
                      <a:latin typeface="Aptos Display" panose="020B0004020202020204" pitchFamily="34" charset="0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</c:ext>
                <c:ext xmlns:c16="http://schemas.microsoft.com/office/drawing/2014/chart" uri="{C3380CC4-5D6E-409C-BE32-E72D297353CC}">
                  <c16:uniqueId val="{00000001-A2F2-4CEF-A2B8-B25AB9309F61}"/>
                </c:ext>
              </c:extLst>
            </c:dLbl>
            <c:dLbl>
              <c:idx val="1"/>
              <c:layout>
                <c:manualLayout>
                  <c:x val="-0.22500000000000003"/>
                  <c:y val="9.7222222222222196E-2"/>
                </c:manualLayout>
              </c:layout>
              <c:spPr>
                <a:solidFill>
                  <a:sysClr val="window" lastClr="FFFFFF"/>
                </a:solidFill>
                <a:ln>
                  <a:solidFill>
                    <a:srgbClr val="E85355"/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ysClr val="windowText" lastClr="000000"/>
                      </a:solidFill>
                      <a:latin typeface="Aptos Display" panose="020B0004020202020204" pitchFamily="34" charset="0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</c:ext>
                <c:ext xmlns:c16="http://schemas.microsoft.com/office/drawing/2014/chart" uri="{C3380CC4-5D6E-409C-BE32-E72D297353CC}">
                  <c16:uniqueId val="{00000003-A2F2-4CEF-A2B8-B25AB9309F61}"/>
                </c:ext>
              </c:extLst>
            </c:dLbl>
            <c:dLbl>
              <c:idx val="2"/>
              <c:layout>
                <c:manualLayout>
                  <c:x val="0.3"/>
                  <c:y val="0.12037037037037036"/>
                </c:manualLayout>
              </c:layout>
              <c:spPr>
                <a:solidFill>
                  <a:sysClr val="window" lastClr="FFFFFF"/>
                </a:solidFill>
                <a:ln>
                  <a:solidFill>
                    <a:srgbClr val="64AA7D"/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ysClr val="windowText" lastClr="000000"/>
                      </a:solidFill>
                      <a:latin typeface="Aptos Display" panose="020B0004020202020204" pitchFamily="34" charset="0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</c:ext>
                <c:ext xmlns:c16="http://schemas.microsoft.com/office/drawing/2014/chart" uri="{C3380CC4-5D6E-409C-BE32-E72D297353CC}">
                  <c16:uniqueId val="{00000005-A2F2-4CEF-A2B8-B25AB9309F61}"/>
                </c:ext>
              </c:extLst>
            </c:dLbl>
            <c:spPr>
              <a:solidFill>
                <a:sysClr val="window" lastClr="FFFFFF"/>
              </a:solidFill>
              <a:ln>
                <a:solidFill>
                  <a:srgbClr val="000000">
                    <a:lumMod val="25000"/>
                    <a:lumOff val="75000"/>
                  </a:srgb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ysClr val="windowText" lastClr="000000"/>
                    </a:solidFill>
                    <a:latin typeface="Aptos Display" panose="020B00040202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1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'[Census results Wales.xlsx]Sheet5'!$A$7:$C$7</c:f>
              <c:strCache>
                <c:ptCount val="3"/>
                <c:pt idx="0">
                  <c:v>UK/British passport holder</c:v>
                </c:pt>
                <c:pt idx="1">
                  <c:v>EU/EEA National</c:v>
                </c:pt>
                <c:pt idx="2">
                  <c:v>Other nationality </c:v>
                </c:pt>
              </c:strCache>
            </c:strRef>
          </c:cat>
          <c:val>
            <c:numRef>
              <c:f>'[Census results Wales.xlsx]Sheet5'!$A$8:$C$8</c:f>
              <c:numCache>
                <c:formatCode>0.00%</c:formatCode>
                <c:ptCount val="3"/>
                <c:pt idx="0">
                  <c:v>0.95619047619047615</c:v>
                </c:pt>
                <c:pt idx="1">
                  <c:v>2.8571428571428571E-2</c:v>
                </c:pt>
                <c:pt idx="2">
                  <c:v>1.5238095238095238E-2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A2F2-4CEF-A2B8-B25AB9309F6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ysClr val="windowText" lastClr="000000"/>
                </a:solidFill>
                <a:latin typeface="Aptos Display" panose="020B0004020202020204" pitchFamily="34" charset="0"/>
                <a:ea typeface="+mn-ea"/>
                <a:cs typeface="+mn-cs"/>
              </a:defRPr>
            </a:pPr>
            <a:r>
              <a:rPr lang="en-US" sz="1600" b="1" dirty="0">
                <a:solidFill>
                  <a:schemeClr val="tx2"/>
                </a:solidFill>
              </a:rPr>
              <a:t>Number of housing units and projects approved in</a:t>
            </a:r>
            <a:r>
              <a:rPr lang="en-US" sz="1600" b="1" baseline="0" dirty="0">
                <a:solidFill>
                  <a:schemeClr val="tx2"/>
                </a:solidFill>
              </a:rPr>
              <a:t> Wales</a:t>
            </a:r>
            <a:r>
              <a:rPr lang="en-US" sz="1600" b="1" dirty="0">
                <a:solidFill>
                  <a:schemeClr val="tx2"/>
                </a:solidFill>
              </a:rPr>
              <a:t>, 2006-Q2 2024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ysClr val="windowText" lastClr="000000"/>
              </a:solidFill>
              <a:latin typeface="Aptos Display" panose="020B0004020202020204" pitchFamily="34" charset="0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'[Wales Graphs.xlsx]Planning Permissions'!$B$1</c:f>
              <c:strCache>
                <c:ptCount val="1"/>
                <c:pt idx="0">
                  <c:v>Number of units</c:v>
                </c:pt>
              </c:strCache>
            </c:strRef>
          </c:tx>
          <c:spPr>
            <a:solidFill>
              <a:schemeClr val="tx2"/>
            </a:solidFill>
            <a:ln>
              <a:noFill/>
            </a:ln>
            <a:effectLst/>
          </c:spPr>
          <c:invertIfNegative val="0"/>
          <c:cat>
            <c:strRef>
              <c:f>'[Wales Graphs.xlsx]Planning Permissions'!$A$2:$A$75</c:f>
              <c:strCache>
                <c:ptCount val="74"/>
                <c:pt idx="0">
                  <c:v>Q1 2006</c:v>
                </c:pt>
                <c:pt idx="1">
                  <c:v>Q2 2006</c:v>
                </c:pt>
                <c:pt idx="2">
                  <c:v>Q3 2006</c:v>
                </c:pt>
                <c:pt idx="3">
                  <c:v>Q4 2006</c:v>
                </c:pt>
                <c:pt idx="4">
                  <c:v>Q1 2007</c:v>
                </c:pt>
                <c:pt idx="5">
                  <c:v>Q2 2007</c:v>
                </c:pt>
                <c:pt idx="6">
                  <c:v>Q3 2007</c:v>
                </c:pt>
                <c:pt idx="7">
                  <c:v>Q4 2007</c:v>
                </c:pt>
                <c:pt idx="8">
                  <c:v>Q1 2008</c:v>
                </c:pt>
                <c:pt idx="9">
                  <c:v>Q2 2008</c:v>
                </c:pt>
                <c:pt idx="10">
                  <c:v>Q3 2008</c:v>
                </c:pt>
                <c:pt idx="11">
                  <c:v>Q4 2008</c:v>
                </c:pt>
                <c:pt idx="12">
                  <c:v>Q1 2009</c:v>
                </c:pt>
                <c:pt idx="13">
                  <c:v>Q2 2009</c:v>
                </c:pt>
                <c:pt idx="14">
                  <c:v>Q3 2009</c:v>
                </c:pt>
                <c:pt idx="15">
                  <c:v>Q4 2009</c:v>
                </c:pt>
                <c:pt idx="16">
                  <c:v>Q1 2010</c:v>
                </c:pt>
                <c:pt idx="17">
                  <c:v>Q2 2010</c:v>
                </c:pt>
                <c:pt idx="18">
                  <c:v>Q3 2010</c:v>
                </c:pt>
                <c:pt idx="19">
                  <c:v>Q4 2010</c:v>
                </c:pt>
                <c:pt idx="20">
                  <c:v>Q1 2011</c:v>
                </c:pt>
                <c:pt idx="21">
                  <c:v>Q2 2011</c:v>
                </c:pt>
                <c:pt idx="22">
                  <c:v>Q3 2011</c:v>
                </c:pt>
                <c:pt idx="23">
                  <c:v>Q4 2011</c:v>
                </c:pt>
                <c:pt idx="24">
                  <c:v>Q1 2012</c:v>
                </c:pt>
                <c:pt idx="25">
                  <c:v>Q2 2012</c:v>
                </c:pt>
                <c:pt idx="26">
                  <c:v>Q3 2012</c:v>
                </c:pt>
                <c:pt idx="27">
                  <c:v>Q4 2012</c:v>
                </c:pt>
                <c:pt idx="28">
                  <c:v>Q1 2013</c:v>
                </c:pt>
                <c:pt idx="29">
                  <c:v>Q2 2013</c:v>
                </c:pt>
                <c:pt idx="30">
                  <c:v>Q3 2013</c:v>
                </c:pt>
                <c:pt idx="31">
                  <c:v>Q4 2013</c:v>
                </c:pt>
                <c:pt idx="32">
                  <c:v>Q1 2014</c:v>
                </c:pt>
                <c:pt idx="33">
                  <c:v>Q2 2014</c:v>
                </c:pt>
                <c:pt idx="34">
                  <c:v>Q3 2014</c:v>
                </c:pt>
                <c:pt idx="35">
                  <c:v>Q4 2014</c:v>
                </c:pt>
                <c:pt idx="36">
                  <c:v>Q1 2015</c:v>
                </c:pt>
                <c:pt idx="37">
                  <c:v>Q2 2015</c:v>
                </c:pt>
                <c:pt idx="38">
                  <c:v>Q3 2015</c:v>
                </c:pt>
                <c:pt idx="39">
                  <c:v>Q4 2015</c:v>
                </c:pt>
                <c:pt idx="40">
                  <c:v>Q1 2016</c:v>
                </c:pt>
                <c:pt idx="41">
                  <c:v>Q2 2016</c:v>
                </c:pt>
                <c:pt idx="42">
                  <c:v>Q3 2016</c:v>
                </c:pt>
                <c:pt idx="43">
                  <c:v>Q4 2016</c:v>
                </c:pt>
                <c:pt idx="44">
                  <c:v>Q1 2017</c:v>
                </c:pt>
                <c:pt idx="45">
                  <c:v>Q2 2017</c:v>
                </c:pt>
                <c:pt idx="46">
                  <c:v>Q3 2017</c:v>
                </c:pt>
                <c:pt idx="47">
                  <c:v>Q4 2017</c:v>
                </c:pt>
                <c:pt idx="48">
                  <c:v>Q1 2018</c:v>
                </c:pt>
                <c:pt idx="49">
                  <c:v>Q2 2018</c:v>
                </c:pt>
                <c:pt idx="50">
                  <c:v>Q3 2018</c:v>
                </c:pt>
                <c:pt idx="51">
                  <c:v>Q4 2018</c:v>
                </c:pt>
                <c:pt idx="52">
                  <c:v>Q1 2019</c:v>
                </c:pt>
                <c:pt idx="53">
                  <c:v>Q2 2019</c:v>
                </c:pt>
                <c:pt idx="54">
                  <c:v>Q3 2019</c:v>
                </c:pt>
                <c:pt idx="55">
                  <c:v>Q4 2019</c:v>
                </c:pt>
                <c:pt idx="56">
                  <c:v>Q1 2020</c:v>
                </c:pt>
                <c:pt idx="57">
                  <c:v>Q2 2020</c:v>
                </c:pt>
                <c:pt idx="58">
                  <c:v>Q3 2020</c:v>
                </c:pt>
                <c:pt idx="59">
                  <c:v>Q4 2020</c:v>
                </c:pt>
                <c:pt idx="60">
                  <c:v>Q1 2021</c:v>
                </c:pt>
                <c:pt idx="61">
                  <c:v>Q2 2021</c:v>
                </c:pt>
                <c:pt idx="62">
                  <c:v>Q3 2021</c:v>
                </c:pt>
                <c:pt idx="63">
                  <c:v>Q4 2021</c:v>
                </c:pt>
                <c:pt idx="64">
                  <c:v>Q1 2022</c:v>
                </c:pt>
                <c:pt idx="65">
                  <c:v>Q2 2022</c:v>
                </c:pt>
                <c:pt idx="66">
                  <c:v>Q3 2022</c:v>
                </c:pt>
                <c:pt idx="67">
                  <c:v>Q4 2022</c:v>
                </c:pt>
                <c:pt idx="68">
                  <c:v>Q1 2023</c:v>
                </c:pt>
                <c:pt idx="69">
                  <c:v>Q2 2023</c:v>
                </c:pt>
                <c:pt idx="70">
                  <c:v>Q3 2023</c:v>
                </c:pt>
                <c:pt idx="71">
                  <c:v>Q4 2023</c:v>
                </c:pt>
                <c:pt idx="72">
                  <c:v>Q1 2024</c:v>
                </c:pt>
                <c:pt idx="73">
                  <c:v>Q2 2024</c:v>
                </c:pt>
              </c:strCache>
            </c:strRef>
          </c:cat>
          <c:val>
            <c:numRef>
              <c:f>'[Wales Graphs.xlsx]Planning Permissions'!$B$2:$B$75</c:f>
              <c:numCache>
                <c:formatCode>_-* #,##0_-;\-* #,##0_-;_-* "-"??_-;_-@_-</c:formatCode>
                <c:ptCount val="74"/>
                <c:pt idx="0">
                  <c:v>2745</c:v>
                </c:pt>
                <c:pt idx="1">
                  <c:v>3384</c:v>
                </c:pt>
                <c:pt idx="2">
                  <c:v>4348</c:v>
                </c:pt>
                <c:pt idx="3">
                  <c:v>2868</c:v>
                </c:pt>
                <c:pt idx="4">
                  <c:v>2657</c:v>
                </c:pt>
                <c:pt idx="5">
                  <c:v>3576</c:v>
                </c:pt>
                <c:pt idx="6">
                  <c:v>5255</c:v>
                </c:pt>
                <c:pt idx="7">
                  <c:v>2486</c:v>
                </c:pt>
                <c:pt idx="8">
                  <c:v>2868</c:v>
                </c:pt>
                <c:pt idx="9">
                  <c:v>2465</c:v>
                </c:pt>
                <c:pt idx="10">
                  <c:v>2372</c:v>
                </c:pt>
                <c:pt idx="11">
                  <c:v>2675</c:v>
                </c:pt>
                <c:pt idx="12">
                  <c:v>1653</c:v>
                </c:pt>
                <c:pt idx="13">
                  <c:v>1090</c:v>
                </c:pt>
                <c:pt idx="14">
                  <c:v>1921</c:v>
                </c:pt>
                <c:pt idx="15">
                  <c:v>1608</c:v>
                </c:pt>
                <c:pt idx="16">
                  <c:v>1791</c:v>
                </c:pt>
                <c:pt idx="17">
                  <c:v>1472</c:v>
                </c:pt>
                <c:pt idx="18">
                  <c:v>1730</c:v>
                </c:pt>
                <c:pt idx="19">
                  <c:v>1756</c:v>
                </c:pt>
                <c:pt idx="20">
                  <c:v>3715</c:v>
                </c:pt>
                <c:pt idx="21">
                  <c:v>1898</c:v>
                </c:pt>
                <c:pt idx="22">
                  <c:v>1613</c:v>
                </c:pt>
                <c:pt idx="23">
                  <c:v>2009</c:v>
                </c:pt>
                <c:pt idx="24">
                  <c:v>1769</c:v>
                </c:pt>
                <c:pt idx="25">
                  <c:v>1747</c:v>
                </c:pt>
                <c:pt idx="26">
                  <c:v>1225</c:v>
                </c:pt>
                <c:pt idx="27">
                  <c:v>1716</c:v>
                </c:pt>
                <c:pt idx="28">
                  <c:v>2540</c:v>
                </c:pt>
                <c:pt idx="29">
                  <c:v>1698</c:v>
                </c:pt>
                <c:pt idx="30">
                  <c:v>1722</c:v>
                </c:pt>
                <c:pt idx="31">
                  <c:v>1861</c:v>
                </c:pt>
                <c:pt idx="32">
                  <c:v>3000</c:v>
                </c:pt>
                <c:pt idx="33">
                  <c:v>2053</c:v>
                </c:pt>
                <c:pt idx="34">
                  <c:v>2517</c:v>
                </c:pt>
                <c:pt idx="35">
                  <c:v>2120</c:v>
                </c:pt>
                <c:pt idx="36">
                  <c:v>1722</c:v>
                </c:pt>
                <c:pt idx="37">
                  <c:v>2590</c:v>
                </c:pt>
                <c:pt idx="38">
                  <c:v>1448</c:v>
                </c:pt>
                <c:pt idx="39">
                  <c:v>2510</c:v>
                </c:pt>
                <c:pt idx="40">
                  <c:v>2432</c:v>
                </c:pt>
                <c:pt idx="41">
                  <c:v>2408</c:v>
                </c:pt>
                <c:pt idx="42">
                  <c:v>1794</c:v>
                </c:pt>
                <c:pt idx="43">
                  <c:v>4038</c:v>
                </c:pt>
                <c:pt idx="44">
                  <c:v>2302</c:v>
                </c:pt>
                <c:pt idx="45">
                  <c:v>2350</c:v>
                </c:pt>
                <c:pt idx="46">
                  <c:v>2478</c:v>
                </c:pt>
                <c:pt idx="47">
                  <c:v>2526</c:v>
                </c:pt>
                <c:pt idx="48">
                  <c:v>2489</c:v>
                </c:pt>
                <c:pt idx="49">
                  <c:v>2435</c:v>
                </c:pt>
                <c:pt idx="50">
                  <c:v>2434</c:v>
                </c:pt>
                <c:pt idx="51">
                  <c:v>3031</c:v>
                </c:pt>
                <c:pt idx="52">
                  <c:v>2953</c:v>
                </c:pt>
                <c:pt idx="53">
                  <c:v>2482</c:v>
                </c:pt>
                <c:pt idx="54">
                  <c:v>4144</c:v>
                </c:pt>
                <c:pt idx="55">
                  <c:v>2310</c:v>
                </c:pt>
                <c:pt idx="56">
                  <c:v>3319</c:v>
                </c:pt>
                <c:pt idx="57">
                  <c:v>1346</c:v>
                </c:pt>
                <c:pt idx="58">
                  <c:v>1488</c:v>
                </c:pt>
                <c:pt idx="59">
                  <c:v>1118</c:v>
                </c:pt>
                <c:pt idx="60">
                  <c:v>2469</c:v>
                </c:pt>
                <c:pt idx="61">
                  <c:v>2273</c:v>
                </c:pt>
                <c:pt idx="62">
                  <c:v>2960</c:v>
                </c:pt>
                <c:pt idx="63">
                  <c:v>4104</c:v>
                </c:pt>
                <c:pt idx="64">
                  <c:v>2478</c:v>
                </c:pt>
                <c:pt idx="65">
                  <c:v>1475</c:v>
                </c:pt>
                <c:pt idx="66">
                  <c:v>2146</c:v>
                </c:pt>
                <c:pt idx="67">
                  <c:v>2300</c:v>
                </c:pt>
                <c:pt idx="68">
                  <c:v>2123</c:v>
                </c:pt>
                <c:pt idx="69">
                  <c:v>1974</c:v>
                </c:pt>
                <c:pt idx="70">
                  <c:v>1335</c:v>
                </c:pt>
                <c:pt idx="71">
                  <c:v>1646</c:v>
                </c:pt>
                <c:pt idx="72">
                  <c:v>2387</c:v>
                </c:pt>
                <c:pt idx="73">
                  <c:v>1896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AB3-4DD0-BB33-AFECD2BB24C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"/>
        <c:axId val="765700703"/>
        <c:axId val="765710303"/>
      </c:barChart>
      <c:lineChart>
        <c:grouping val="standard"/>
        <c:varyColors val="0"/>
        <c:ser>
          <c:idx val="1"/>
          <c:order val="1"/>
          <c:tx>
            <c:strRef>
              <c:f>'[Wales Graphs.xlsx]Planning Permissions'!$C$1</c:f>
              <c:strCache>
                <c:ptCount val="1"/>
                <c:pt idx="0">
                  <c:v>Number of projects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'[Wales Graphs.xlsx]Planning Permissions'!$A$2:$A$74</c:f>
              <c:strCache>
                <c:ptCount val="73"/>
                <c:pt idx="0">
                  <c:v>Q1 2006</c:v>
                </c:pt>
                <c:pt idx="1">
                  <c:v>Q2 2006</c:v>
                </c:pt>
                <c:pt idx="2">
                  <c:v>Q3 2006</c:v>
                </c:pt>
                <c:pt idx="3">
                  <c:v>Q4 2006</c:v>
                </c:pt>
                <c:pt idx="4">
                  <c:v>Q1 2007</c:v>
                </c:pt>
                <c:pt idx="5">
                  <c:v>Q2 2007</c:v>
                </c:pt>
                <c:pt idx="6">
                  <c:v>Q3 2007</c:v>
                </c:pt>
                <c:pt idx="7">
                  <c:v>Q4 2007</c:v>
                </c:pt>
                <c:pt idx="8">
                  <c:v>Q1 2008</c:v>
                </c:pt>
                <c:pt idx="9">
                  <c:v>Q2 2008</c:v>
                </c:pt>
                <c:pt idx="10">
                  <c:v>Q3 2008</c:v>
                </c:pt>
                <c:pt idx="11">
                  <c:v>Q4 2008</c:v>
                </c:pt>
                <c:pt idx="12">
                  <c:v>Q1 2009</c:v>
                </c:pt>
                <c:pt idx="13">
                  <c:v>Q2 2009</c:v>
                </c:pt>
                <c:pt idx="14">
                  <c:v>Q3 2009</c:v>
                </c:pt>
                <c:pt idx="15">
                  <c:v>Q4 2009</c:v>
                </c:pt>
                <c:pt idx="16">
                  <c:v>Q1 2010</c:v>
                </c:pt>
                <c:pt idx="17">
                  <c:v>Q2 2010</c:v>
                </c:pt>
                <c:pt idx="18">
                  <c:v>Q3 2010</c:v>
                </c:pt>
                <c:pt idx="19">
                  <c:v>Q4 2010</c:v>
                </c:pt>
                <c:pt idx="20">
                  <c:v>Q1 2011</c:v>
                </c:pt>
                <c:pt idx="21">
                  <c:v>Q2 2011</c:v>
                </c:pt>
                <c:pt idx="22">
                  <c:v>Q3 2011</c:v>
                </c:pt>
                <c:pt idx="23">
                  <c:v>Q4 2011</c:v>
                </c:pt>
                <c:pt idx="24">
                  <c:v>Q1 2012</c:v>
                </c:pt>
                <c:pt idx="25">
                  <c:v>Q2 2012</c:v>
                </c:pt>
                <c:pt idx="26">
                  <c:v>Q3 2012</c:v>
                </c:pt>
                <c:pt idx="27">
                  <c:v>Q4 2012</c:v>
                </c:pt>
                <c:pt idx="28">
                  <c:v>Q1 2013</c:v>
                </c:pt>
                <c:pt idx="29">
                  <c:v>Q2 2013</c:v>
                </c:pt>
                <c:pt idx="30">
                  <c:v>Q3 2013</c:v>
                </c:pt>
                <c:pt idx="31">
                  <c:v>Q4 2013</c:v>
                </c:pt>
                <c:pt idx="32">
                  <c:v>Q1 2014</c:v>
                </c:pt>
                <c:pt idx="33">
                  <c:v>Q2 2014</c:v>
                </c:pt>
                <c:pt idx="34">
                  <c:v>Q3 2014</c:v>
                </c:pt>
                <c:pt idx="35">
                  <c:v>Q4 2014</c:v>
                </c:pt>
                <c:pt idx="36">
                  <c:v>Q1 2015</c:v>
                </c:pt>
                <c:pt idx="37">
                  <c:v>Q2 2015</c:v>
                </c:pt>
                <c:pt idx="38">
                  <c:v>Q3 2015</c:v>
                </c:pt>
                <c:pt idx="39">
                  <c:v>Q4 2015</c:v>
                </c:pt>
                <c:pt idx="40">
                  <c:v>Q1 2016</c:v>
                </c:pt>
                <c:pt idx="41">
                  <c:v>Q2 2016</c:v>
                </c:pt>
                <c:pt idx="42">
                  <c:v>Q3 2016</c:v>
                </c:pt>
                <c:pt idx="43">
                  <c:v>Q4 2016</c:v>
                </c:pt>
                <c:pt idx="44">
                  <c:v>Q1 2017</c:v>
                </c:pt>
                <c:pt idx="45">
                  <c:v>Q2 2017</c:v>
                </c:pt>
                <c:pt idx="46">
                  <c:v>Q3 2017</c:v>
                </c:pt>
                <c:pt idx="47">
                  <c:v>Q4 2017</c:v>
                </c:pt>
                <c:pt idx="48">
                  <c:v>Q1 2018</c:v>
                </c:pt>
                <c:pt idx="49">
                  <c:v>Q2 2018</c:v>
                </c:pt>
                <c:pt idx="50">
                  <c:v>Q3 2018</c:v>
                </c:pt>
                <c:pt idx="51">
                  <c:v>Q4 2018</c:v>
                </c:pt>
                <c:pt idx="52">
                  <c:v>Q1 2019</c:v>
                </c:pt>
                <c:pt idx="53">
                  <c:v>Q2 2019</c:v>
                </c:pt>
                <c:pt idx="54">
                  <c:v>Q3 2019</c:v>
                </c:pt>
                <c:pt idx="55">
                  <c:v>Q4 2019</c:v>
                </c:pt>
                <c:pt idx="56">
                  <c:v>Q1 2020</c:v>
                </c:pt>
                <c:pt idx="57">
                  <c:v>Q2 2020</c:v>
                </c:pt>
                <c:pt idx="58">
                  <c:v>Q3 2020</c:v>
                </c:pt>
                <c:pt idx="59">
                  <c:v>Q4 2020</c:v>
                </c:pt>
                <c:pt idx="60">
                  <c:v>Q1 2021</c:v>
                </c:pt>
                <c:pt idx="61">
                  <c:v>Q2 2021</c:v>
                </c:pt>
                <c:pt idx="62">
                  <c:v>Q3 2021</c:v>
                </c:pt>
                <c:pt idx="63">
                  <c:v>Q4 2021</c:v>
                </c:pt>
                <c:pt idx="64">
                  <c:v>Q1 2022</c:v>
                </c:pt>
                <c:pt idx="65">
                  <c:v>Q2 2022</c:v>
                </c:pt>
                <c:pt idx="66">
                  <c:v>Q3 2022</c:v>
                </c:pt>
                <c:pt idx="67">
                  <c:v>Q4 2022</c:v>
                </c:pt>
                <c:pt idx="68">
                  <c:v>Q1 2023</c:v>
                </c:pt>
                <c:pt idx="69">
                  <c:v>Q2 2023</c:v>
                </c:pt>
                <c:pt idx="70">
                  <c:v>Q3 2023</c:v>
                </c:pt>
                <c:pt idx="71">
                  <c:v>Q4 2023</c:v>
                </c:pt>
                <c:pt idx="72">
                  <c:v>Q1 2024</c:v>
                </c:pt>
              </c:strCache>
            </c:strRef>
          </c:cat>
          <c:val>
            <c:numRef>
              <c:f>'[Wales Graphs.xlsx]Planning Permissions'!$C$2:$C$75</c:f>
              <c:numCache>
                <c:formatCode>_-* #,##0_-;\-* #,##0_-;_-* "-"??_-;_-@_-</c:formatCode>
                <c:ptCount val="74"/>
                <c:pt idx="0">
                  <c:v>290</c:v>
                </c:pt>
                <c:pt idx="1">
                  <c:v>404</c:v>
                </c:pt>
                <c:pt idx="2">
                  <c:v>422</c:v>
                </c:pt>
                <c:pt idx="3">
                  <c:v>388</c:v>
                </c:pt>
                <c:pt idx="4">
                  <c:v>377</c:v>
                </c:pt>
                <c:pt idx="5">
                  <c:v>436</c:v>
                </c:pt>
                <c:pt idx="6">
                  <c:v>424</c:v>
                </c:pt>
                <c:pt idx="7">
                  <c:v>359</c:v>
                </c:pt>
                <c:pt idx="8">
                  <c:v>346</c:v>
                </c:pt>
                <c:pt idx="9">
                  <c:v>347</c:v>
                </c:pt>
                <c:pt idx="10">
                  <c:v>299</c:v>
                </c:pt>
                <c:pt idx="11">
                  <c:v>234</c:v>
                </c:pt>
                <c:pt idx="12">
                  <c:v>226</c:v>
                </c:pt>
                <c:pt idx="13">
                  <c:v>192</c:v>
                </c:pt>
                <c:pt idx="14">
                  <c:v>204</c:v>
                </c:pt>
                <c:pt idx="15">
                  <c:v>182</c:v>
                </c:pt>
                <c:pt idx="16">
                  <c:v>190</c:v>
                </c:pt>
                <c:pt idx="17">
                  <c:v>199</c:v>
                </c:pt>
                <c:pt idx="18">
                  <c:v>211</c:v>
                </c:pt>
                <c:pt idx="19">
                  <c:v>208</c:v>
                </c:pt>
                <c:pt idx="20">
                  <c:v>224</c:v>
                </c:pt>
                <c:pt idx="21">
                  <c:v>242</c:v>
                </c:pt>
                <c:pt idx="22">
                  <c:v>225</c:v>
                </c:pt>
                <c:pt idx="23">
                  <c:v>236</c:v>
                </c:pt>
                <c:pt idx="24">
                  <c:v>236</c:v>
                </c:pt>
                <c:pt idx="25">
                  <c:v>195</c:v>
                </c:pt>
                <c:pt idx="26">
                  <c:v>232</c:v>
                </c:pt>
                <c:pt idx="27">
                  <c:v>242</c:v>
                </c:pt>
                <c:pt idx="28">
                  <c:v>230</c:v>
                </c:pt>
                <c:pt idx="29">
                  <c:v>218</c:v>
                </c:pt>
                <c:pt idx="30">
                  <c:v>256</c:v>
                </c:pt>
                <c:pt idx="31">
                  <c:v>278</c:v>
                </c:pt>
                <c:pt idx="32">
                  <c:v>218</c:v>
                </c:pt>
                <c:pt idx="33">
                  <c:v>228</c:v>
                </c:pt>
                <c:pt idx="34">
                  <c:v>180</c:v>
                </c:pt>
                <c:pt idx="35">
                  <c:v>196</c:v>
                </c:pt>
                <c:pt idx="36">
                  <c:v>234</c:v>
                </c:pt>
                <c:pt idx="37">
                  <c:v>220</c:v>
                </c:pt>
                <c:pt idx="38">
                  <c:v>224</c:v>
                </c:pt>
                <c:pt idx="39">
                  <c:v>251</c:v>
                </c:pt>
                <c:pt idx="40">
                  <c:v>199</c:v>
                </c:pt>
                <c:pt idx="41">
                  <c:v>197</c:v>
                </c:pt>
                <c:pt idx="42">
                  <c:v>199</c:v>
                </c:pt>
                <c:pt idx="43">
                  <c:v>213</c:v>
                </c:pt>
                <c:pt idx="44">
                  <c:v>183</c:v>
                </c:pt>
                <c:pt idx="45">
                  <c:v>170</c:v>
                </c:pt>
                <c:pt idx="46">
                  <c:v>158</c:v>
                </c:pt>
                <c:pt idx="47">
                  <c:v>205</c:v>
                </c:pt>
                <c:pt idx="48">
                  <c:v>250</c:v>
                </c:pt>
                <c:pt idx="49">
                  <c:v>200</c:v>
                </c:pt>
                <c:pt idx="50">
                  <c:v>232</c:v>
                </c:pt>
                <c:pt idx="51">
                  <c:v>248</c:v>
                </c:pt>
                <c:pt idx="52">
                  <c:v>263</c:v>
                </c:pt>
                <c:pt idx="53">
                  <c:v>195</c:v>
                </c:pt>
                <c:pt idx="54">
                  <c:v>192</c:v>
                </c:pt>
                <c:pt idx="55">
                  <c:v>178</c:v>
                </c:pt>
                <c:pt idx="56">
                  <c:v>191</c:v>
                </c:pt>
                <c:pt idx="57">
                  <c:v>114</c:v>
                </c:pt>
                <c:pt idx="58">
                  <c:v>131</c:v>
                </c:pt>
                <c:pt idx="59">
                  <c:v>151</c:v>
                </c:pt>
                <c:pt idx="60">
                  <c:v>155</c:v>
                </c:pt>
                <c:pt idx="61">
                  <c:v>131</c:v>
                </c:pt>
                <c:pt idx="62">
                  <c:v>161</c:v>
                </c:pt>
                <c:pt idx="63">
                  <c:v>156</c:v>
                </c:pt>
                <c:pt idx="64">
                  <c:v>126</c:v>
                </c:pt>
                <c:pt idx="65">
                  <c:v>109</c:v>
                </c:pt>
                <c:pt idx="66">
                  <c:v>131</c:v>
                </c:pt>
                <c:pt idx="67">
                  <c:v>121</c:v>
                </c:pt>
                <c:pt idx="68">
                  <c:v>115</c:v>
                </c:pt>
                <c:pt idx="69">
                  <c:v>116</c:v>
                </c:pt>
                <c:pt idx="70">
                  <c:v>103</c:v>
                </c:pt>
                <c:pt idx="71">
                  <c:v>109</c:v>
                </c:pt>
                <c:pt idx="72" formatCode="General">
                  <c:v>136</c:v>
                </c:pt>
                <c:pt idx="73" formatCode="General">
                  <c:v>114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8AB3-4DD0-BB33-AFECD2BB24C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65717983"/>
        <c:axId val="765696863"/>
      </c:lineChart>
      <c:catAx>
        <c:axId val="765700703"/>
        <c:scaling>
          <c:orientation val="minMax"/>
        </c:scaling>
        <c:delete val="0"/>
        <c:axPos val="b"/>
        <c:title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ysClr val="windowText" lastClr="000000"/>
                  </a:solidFill>
                  <a:latin typeface="Aptos Display" panose="020B0004020202020204" pitchFamily="34" charset="0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Aptos Display" panose="020B0004020202020204" pitchFamily="34" charset="0"/>
                <a:ea typeface="+mn-ea"/>
                <a:cs typeface="+mn-cs"/>
              </a:defRPr>
            </a:pPr>
            <a:endParaRPr lang="en-US"/>
          </a:p>
        </c:txPr>
        <c:crossAx val="765710303"/>
        <c:crosses val="autoZero"/>
        <c:auto val="1"/>
        <c:lblAlgn val="ctr"/>
        <c:lblOffset val="100"/>
        <c:noMultiLvlLbl val="0"/>
      </c:catAx>
      <c:valAx>
        <c:axId val="765710303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ysClr val="windowText" lastClr="000000"/>
                    </a:solidFill>
                    <a:latin typeface="Aptos Display" panose="020B0004020202020204" pitchFamily="34" charset="0"/>
                    <a:ea typeface="+mn-ea"/>
                    <a:cs typeface="+mn-cs"/>
                  </a:defRPr>
                </a:pPr>
                <a:r>
                  <a:rPr lang="en-GB"/>
                  <a:t>Number of units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ysClr val="windowText" lastClr="000000"/>
                  </a:solidFill>
                  <a:latin typeface="Aptos Display" panose="020B0004020202020204" pitchFamily="34" charset="0"/>
                  <a:ea typeface="+mn-ea"/>
                  <a:cs typeface="+mn-cs"/>
                </a:defRPr>
              </a:pPr>
              <a:endParaRPr lang="en-US"/>
            </a:p>
          </c:txPr>
        </c:title>
        <c:numFmt formatCode="_-* #,##0_-;\-* #,##0_-;_-* &quot;-&quot;??_-;_-@_-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Aptos Display" panose="020B0004020202020204" pitchFamily="34" charset="0"/>
                <a:ea typeface="+mn-ea"/>
                <a:cs typeface="+mn-cs"/>
              </a:defRPr>
            </a:pPr>
            <a:endParaRPr lang="en-US"/>
          </a:p>
        </c:txPr>
        <c:crossAx val="765700703"/>
        <c:crosses val="autoZero"/>
        <c:crossBetween val="between"/>
      </c:valAx>
      <c:valAx>
        <c:axId val="765696863"/>
        <c:scaling>
          <c:orientation val="minMax"/>
        </c:scaling>
        <c:delete val="0"/>
        <c:axPos val="r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ysClr val="windowText" lastClr="000000"/>
                    </a:solidFill>
                    <a:latin typeface="Aptos Display" panose="020B0004020202020204" pitchFamily="34" charset="0"/>
                    <a:ea typeface="+mn-ea"/>
                    <a:cs typeface="+mn-cs"/>
                  </a:defRPr>
                </a:pPr>
                <a:r>
                  <a:rPr lang="en-GB"/>
                  <a:t>Number of projects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ysClr val="windowText" lastClr="000000"/>
                  </a:solidFill>
                  <a:latin typeface="Aptos Display" panose="020B0004020202020204" pitchFamily="34" charset="0"/>
                  <a:ea typeface="+mn-ea"/>
                  <a:cs typeface="+mn-cs"/>
                </a:defRPr>
              </a:pPr>
              <a:endParaRPr lang="en-US"/>
            </a:p>
          </c:txPr>
        </c:title>
        <c:numFmt formatCode="_-* #,##0_-;\-* #,##0_-;_-* &quot;-&quot;??_-;_-@_-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Aptos Display" panose="020B0004020202020204" pitchFamily="34" charset="0"/>
                <a:ea typeface="+mn-ea"/>
                <a:cs typeface="+mn-cs"/>
              </a:defRPr>
            </a:pPr>
            <a:endParaRPr lang="en-US"/>
          </a:p>
        </c:txPr>
        <c:crossAx val="765717983"/>
        <c:crosses val="max"/>
        <c:crossBetween val="between"/>
      </c:valAx>
      <c:catAx>
        <c:axId val="765717983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765696863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ysClr val="windowText" lastClr="000000"/>
              </a:solidFill>
              <a:latin typeface="Aptos Display" panose="020B0004020202020204" pitchFamily="34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>
          <a:solidFill>
            <a:sysClr val="windowText" lastClr="000000"/>
          </a:solidFill>
          <a:latin typeface="Aptos Display" panose="020B0004020202020204" pitchFamily="34" charset="0"/>
        </a:defRPr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/>
                </a:solidFill>
                <a:latin typeface="Aptos Display" panose="020B0004020202020204" pitchFamily="34" charset="0"/>
                <a:ea typeface="+mn-ea"/>
                <a:cs typeface="+mn-cs"/>
              </a:defRPr>
            </a:pPr>
            <a:r>
              <a:rPr lang="en-GB" sz="1600" b="1" dirty="0">
                <a:solidFill>
                  <a:schemeClr val="tx2"/>
                </a:solidFill>
              </a:rPr>
              <a:t>Number of affordable homes delivered in Wales through planning agreements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/>
              </a:solidFill>
              <a:latin typeface="Aptos Display" panose="020B0004020202020204" pitchFamily="34" charset="0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cked"/>
        <c:varyColors val="0"/>
        <c:ser>
          <c:idx val="0"/>
          <c:order val="0"/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strRef>
              <c:f>'[Wales Graphs.xlsx]Affordable Housing Planning'!$A$3:$A$14</c:f>
              <c:strCache>
                <c:ptCount val="12"/>
                <c:pt idx="0">
                  <c:v>2011/12</c:v>
                </c:pt>
                <c:pt idx="1">
                  <c:v>2012/13</c:v>
                </c:pt>
                <c:pt idx="2">
                  <c:v>2013/14</c:v>
                </c:pt>
                <c:pt idx="3">
                  <c:v>2014/15</c:v>
                </c:pt>
                <c:pt idx="4">
                  <c:v>2015/16</c:v>
                </c:pt>
                <c:pt idx="5">
                  <c:v>2016/17</c:v>
                </c:pt>
                <c:pt idx="6">
                  <c:v>2017/18</c:v>
                </c:pt>
                <c:pt idx="7">
                  <c:v>2018/19</c:v>
                </c:pt>
                <c:pt idx="8">
                  <c:v>2019/20</c:v>
                </c:pt>
                <c:pt idx="9">
                  <c:v>2020/21</c:v>
                </c:pt>
                <c:pt idx="10">
                  <c:v>2021/22</c:v>
                </c:pt>
                <c:pt idx="11">
                  <c:v>2022/23</c:v>
                </c:pt>
              </c:strCache>
            </c:strRef>
          </c:cat>
          <c:val>
            <c:numRef>
              <c:f>'[Wales Graphs.xlsx]Affordable Housing Planning'!$B$3:$B$14</c:f>
              <c:numCache>
                <c:formatCode>General</c:formatCode>
                <c:ptCount val="12"/>
                <c:pt idx="0">
                  <c:v>624</c:v>
                </c:pt>
                <c:pt idx="1">
                  <c:v>487</c:v>
                </c:pt>
                <c:pt idx="2">
                  <c:v>384</c:v>
                </c:pt>
                <c:pt idx="3">
                  <c:v>796</c:v>
                </c:pt>
                <c:pt idx="4">
                  <c:v>705</c:v>
                </c:pt>
                <c:pt idx="5">
                  <c:v>932</c:v>
                </c:pt>
                <c:pt idx="6">
                  <c:v>773</c:v>
                </c:pt>
                <c:pt idx="7">
                  <c:v>604</c:v>
                </c:pt>
                <c:pt idx="8">
                  <c:v>727</c:v>
                </c:pt>
                <c:pt idx="9">
                  <c:v>920</c:v>
                </c:pt>
                <c:pt idx="10">
                  <c:v>714</c:v>
                </c:pt>
                <c:pt idx="11">
                  <c:v>1024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8A6B-49FF-9670-93C8B6907F3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856576016"/>
        <c:axId val="1856576976"/>
      </c:lineChart>
      <c:catAx>
        <c:axId val="1856576016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Aptos Display" panose="020B0004020202020204" pitchFamily="34" charset="0"/>
                    <a:ea typeface="+mn-ea"/>
                    <a:cs typeface="+mn-cs"/>
                  </a:defRPr>
                </a:pPr>
                <a:r>
                  <a:rPr lang="en-GB"/>
                  <a:t>Financial Year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/>
                  </a:solidFill>
                  <a:latin typeface="Aptos Display" panose="020B0004020202020204" pitchFamily="34" charset="0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Aptos Display" panose="020B0004020202020204" pitchFamily="34" charset="0"/>
                <a:ea typeface="+mn-ea"/>
                <a:cs typeface="+mn-cs"/>
              </a:defRPr>
            </a:pPr>
            <a:endParaRPr lang="en-US"/>
          </a:p>
        </c:txPr>
        <c:crossAx val="1856576976"/>
        <c:crosses val="autoZero"/>
        <c:auto val="1"/>
        <c:lblAlgn val="ctr"/>
        <c:lblOffset val="100"/>
        <c:noMultiLvlLbl val="0"/>
      </c:catAx>
      <c:valAx>
        <c:axId val="18565769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Aptos Display" panose="020B0004020202020204" pitchFamily="34" charset="0"/>
                    <a:ea typeface="+mn-ea"/>
                    <a:cs typeface="+mn-cs"/>
                  </a:defRPr>
                </a:pPr>
                <a:r>
                  <a:rPr lang="en-GB"/>
                  <a:t>Number of homes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/>
                  </a:solidFill>
                  <a:latin typeface="Aptos Display" panose="020B0004020202020204" pitchFamily="34" charset="0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Aptos Display" panose="020B0004020202020204" pitchFamily="34" charset="0"/>
                <a:ea typeface="+mn-ea"/>
                <a:cs typeface="+mn-cs"/>
              </a:defRPr>
            </a:pPr>
            <a:endParaRPr lang="en-US"/>
          </a:p>
        </c:txPr>
        <c:crossAx val="185657601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zero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>
          <a:solidFill>
            <a:schemeClr val="tx1"/>
          </a:solidFill>
          <a:latin typeface="Aptos Display" panose="020B0004020202020204" pitchFamily="34" charset="0"/>
        </a:defRPr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ysClr val="windowText" lastClr="000000"/>
                </a:solidFill>
                <a:latin typeface="Aptos Display" panose="020B0004020202020204" pitchFamily="34" charset="0"/>
                <a:ea typeface="+mn-ea"/>
                <a:cs typeface="+mn-cs"/>
              </a:defRPr>
            </a:pPr>
            <a:r>
              <a:rPr lang="en-GB" b="1">
                <a:solidFill>
                  <a:schemeClr val="tx2"/>
                </a:solidFill>
              </a:rPr>
              <a:t>Help to Buy Wales completed purchases by first-time buyer status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ysClr val="windowText" lastClr="000000"/>
              </a:solidFill>
              <a:latin typeface="Aptos Display" panose="020B0004020202020204" pitchFamily="34" charset="0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7.7408459792310341E-2"/>
          <c:y val="0.11719006629908371"/>
          <c:w val="0.90558219146484864"/>
          <c:h val="0.69317763949598166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'[Help to Buy Wales graphs.xlsx]Purchases'!$B$3</c:f>
              <c:strCache>
                <c:ptCount val="1"/>
                <c:pt idx="0">
                  <c:v>First time buyer</c:v>
                </c:pt>
              </c:strCache>
            </c:strRef>
          </c:tx>
          <c:spPr>
            <a:solidFill>
              <a:schemeClr val="tx2"/>
            </a:solidFill>
            <a:ln>
              <a:solidFill>
                <a:schemeClr val="tx2">
                  <a:lumMod val="90000"/>
                  <a:lumOff val="10000"/>
                </a:schemeClr>
              </a:solidFill>
            </a:ln>
            <a:effectLst/>
          </c:spPr>
          <c:invertIfNegative val="0"/>
          <c:cat>
            <c:strRef>
              <c:f>'[Help to Buy Wales graphs.xlsx]Purchases'!$A$5:$A$14</c:f>
              <c:strCache>
                <c:ptCount val="10"/>
                <c:pt idx="0">
                  <c:v>2014-15</c:v>
                </c:pt>
                <c:pt idx="1">
                  <c:v>2015-16</c:v>
                </c:pt>
                <c:pt idx="2">
                  <c:v>2016-17</c:v>
                </c:pt>
                <c:pt idx="3">
                  <c:v>2017-18</c:v>
                </c:pt>
                <c:pt idx="4">
                  <c:v>2018-19</c:v>
                </c:pt>
                <c:pt idx="5">
                  <c:v>2019-20</c:v>
                </c:pt>
                <c:pt idx="6">
                  <c:v>2020-21</c:v>
                </c:pt>
                <c:pt idx="7">
                  <c:v>2021-22</c:v>
                </c:pt>
                <c:pt idx="8">
                  <c:v>2022-23</c:v>
                </c:pt>
                <c:pt idx="9">
                  <c:v>2023-24</c:v>
                </c:pt>
              </c:strCache>
            </c:strRef>
          </c:cat>
          <c:val>
            <c:numRef>
              <c:f>'[Help to Buy Wales graphs.xlsx]Purchases'!$B$5:$B$14</c:f>
              <c:numCache>
                <c:formatCode>General</c:formatCode>
                <c:ptCount val="10"/>
                <c:pt idx="0">
                  <c:v>956</c:v>
                </c:pt>
                <c:pt idx="1">
                  <c:v>1303</c:v>
                </c:pt>
                <c:pt idx="2">
                  <c:v>1403</c:v>
                </c:pt>
                <c:pt idx="3">
                  <c:v>1468</c:v>
                </c:pt>
                <c:pt idx="4">
                  <c:v>1426</c:v>
                </c:pt>
                <c:pt idx="5">
                  <c:v>1292</c:v>
                </c:pt>
                <c:pt idx="6">
                  <c:v>1104</c:v>
                </c:pt>
                <c:pt idx="7">
                  <c:v>957</c:v>
                </c:pt>
                <c:pt idx="8">
                  <c:v>400</c:v>
                </c:pt>
                <c:pt idx="9">
                  <c:v>435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5D2-43A6-A2C0-CDB1B65DDB3E}"/>
            </c:ext>
          </c:extLst>
        </c:ser>
        <c:ser>
          <c:idx val="1"/>
          <c:order val="1"/>
          <c:tx>
            <c:strRef>
              <c:f>'[Help to Buy Wales graphs.xlsx]Purchases'!$C$3</c:f>
              <c:strCache>
                <c:ptCount val="1"/>
                <c:pt idx="0">
                  <c:v>Non-first time buyer</c:v>
                </c:pt>
              </c:strCache>
            </c:strRef>
          </c:tx>
          <c:spPr>
            <a:solidFill>
              <a:schemeClr val="accent2"/>
            </a:solidFill>
            <a:ln>
              <a:solidFill>
                <a:schemeClr val="tx2">
                  <a:lumMod val="90000"/>
                  <a:lumOff val="10000"/>
                </a:schemeClr>
              </a:solidFill>
            </a:ln>
            <a:effectLst/>
          </c:spPr>
          <c:invertIfNegative val="0"/>
          <c:cat>
            <c:strRef>
              <c:f>'[Help to Buy Wales graphs.xlsx]Purchases'!$A$5:$A$14</c:f>
              <c:strCache>
                <c:ptCount val="10"/>
                <c:pt idx="0">
                  <c:v>2014-15</c:v>
                </c:pt>
                <c:pt idx="1">
                  <c:v>2015-16</c:v>
                </c:pt>
                <c:pt idx="2">
                  <c:v>2016-17</c:v>
                </c:pt>
                <c:pt idx="3">
                  <c:v>2017-18</c:v>
                </c:pt>
                <c:pt idx="4">
                  <c:v>2018-19</c:v>
                </c:pt>
                <c:pt idx="5">
                  <c:v>2019-20</c:v>
                </c:pt>
                <c:pt idx="6">
                  <c:v>2020-21</c:v>
                </c:pt>
                <c:pt idx="7">
                  <c:v>2021-22</c:v>
                </c:pt>
                <c:pt idx="8">
                  <c:v>2022-23</c:v>
                </c:pt>
                <c:pt idx="9">
                  <c:v>2023-24</c:v>
                </c:pt>
              </c:strCache>
            </c:strRef>
          </c:cat>
          <c:val>
            <c:numRef>
              <c:f>'[Help to Buy Wales graphs.xlsx]Purchases'!$C$5:$C$14</c:f>
              <c:numCache>
                <c:formatCode>General</c:formatCode>
                <c:ptCount val="10"/>
                <c:pt idx="0">
                  <c:v>348</c:v>
                </c:pt>
                <c:pt idx="1">
                  <c:v>405</c:v>
                </c:pt>
                <c:pt idx="2">
                  <c:v>463</c:v>
                </c:pt>
                <c:pt idx="3">
                  <c:v>467</c:v>
                </c:pt>
                <c:pt idx="4">
                  <c:v>417</c:v>
                </c:pt>
                <c:pt idx="5">
                  <c:v>454</c:v>
                </c:pt>
                <c:pt idx="6">
                  <c:v>383</c:v>
                </c:pt>
                <c:pt idx="7">
                  <c:v>249</c:v>
                </c:pt>
                <c:pt idx="8">
                  <c:v>72</c:v>
                </c:pt>
                <c:pt idx="9">
                  <c:v>84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5D2-43A6-A2C0-CDB1B65DDB3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100"/>
        <c:axId val="191786655"/>
        <c:axId val="191787135"/>
      </c:barChart>
      <c:catAx>
        <c:axId val="19178665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Aptos Display" panose="020B0004020202020204" pitchFamily="34" charset="0"/>
                <a:ea typeface="+mn-ea"/>
                <a:cs typeface="+mn-cs"/>
              </a:defRPr>
            </a:pPr>
            <a:endParaRPr lang="en-US"/>
          </a:p>
        </c:txPr>
        <c:crossAx val="191787135"/>
        <c:crosses val="autoZero"/>
        <c:auto val="1"/>
        <c:lblAlgn val="ctr"/>
        <c:lblOffset val="100"/>
        <c:noMultiLvlLbl val="0"/>
      </c:catAx>
      <c:valAx>
        <c:axId val="191787135"/>
        <c:scaling>
          <c:orientation val="minMax"/>
          <c:max val="2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Aptos Display" panose="020B0004020202020204" pitchFamily="34" charset="0"/>
                <a:ea typeface="+mn-ea"/>
                <a:cs typeface="+mn-cs"/>
              </a:defRPr>
            </a:pPr>
            <a:endParaRPr lang="en-US"/>
          </a:p>
        </c:txPr>
        <c:crossAx val="19178665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ysClr val="windowText" lastClr="000000"/>
              </a:solidFill>
              <a:latin typeface="Aptos Display" panose="020B0004020202020204" pitchFamily="34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>
          <a:solidFill>
            <a:sysClr val="windowText" lastClr="000000"/>
          </a:solidFill>
          <a:latin typeface="Aptos Display" panose="020B0004020202020204" pitchFamily="34" charset="0"/>
        </a:defRPr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n-GB" b="1">
                <a:solidFill>
                  <a:schemeClr val="tx2"/>
                </a:solidFill>
              </a:rPr>
              <a:t>Carbon emissions of new build vs existing properties, year to June 2024 (tonnes/PA)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'[Watt a Save template - q22024.xlsx]Carbon emissions'!$F$3</c:f>
              <c:strCache>
                <c:ptCount val="1"/>
                <c:pt idx="0">
                  <c:v>Existing</c:v>
                </c:pt>
              </c:strCache>
            </c:strRef>
          </c:tx>
          <c:spPr>
            <a:solidFill>
              <a:schemeClr val="tx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'[Watt a Save template - q22024.xlsx]Carbon emissions'!$E$4:$E$8</c:f>
              <c:strCache>
                <c:ptCount val="5"/>
                <c:pt idx="0">
                  <c:v>All properties</c:v>
                </c:pt>
                <c:pt idx="1">
                  <c:v>Houses</c:v>
                </c:pt>
                <c:pt idx="2">
                  <c:v>Flats</c:v>
                </c:pt>
                <c:pt idx="3">
                  <c:v>Maisonettes</c:v>
                </c:pt>
                <c:pt idx="4">
                  <c:v>Bungalows</c:v>
                </c:pt>
              </c:strCache>
            </c:strRef>
          </c:cat>
          <c:val>
            <c:numRef>
              <c:f>'[Watt a Save template - q22024.xlsx]Carbon emissions'!$F$4:$F$8</c:f>
              <c:numCache>
                <c:formatCode>0.00</c:formatCode>
                <c:ptCount val="5"/>
                <c:pt idx="0">
                  <c:v>3.5194013183450856</c:v>
                </c:pt>
                <c:pt idx="1">
                  <c:v>4.1843206188256943</c:v>
                </c:pt>
                <c:pt idx="2">
                  <c:v>2.1999736668861094</c:v>
                </c:pt>
                <c:pt idx="3">
                  <c:v>2.9470358195420538</c:v>
                </c:pt>
                <c:pt idx="4">
                  <c:v>3.4272904253436374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164-48C5-8ADB-83AC8ABEBC56}"/>
            </c:ext>
          </c:extLst>
        </c:ser>
        <c:ser>
          <c:idx val="1"/>
          <c:order val="1"/>
          <c:tx>
            <c:strRef>
              <c:f>'[Watt a Save template - q22024.xlsx]Carbon emissions'!$G$3</c:f>
              <c:strCache>
                <c:ptCount val="1"/>
                <c:pt idx="0">
                  <c:v>New build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'[Watt a Save template - q22024.xlsx]Carbon emissions'!$E$4:$E$8</c:f>
              <c:strCache>
                <c:ptCount val="5"/>
                <c:pt idx="0">
                  <c:v>All properties</c:v>
                </c:pt>
                <c:pt idx="1">
                  <c:v>Houses</c:v>
                </c:pt>
                <c:pt idx="2">
                  <c:v>Flats</c:v>
                </c:pt>
                <c:pt idx="3">
                  <c:v>Maisonettes</c:v>
                </c:pt>
                <c:pt idx="4">
                  <c:v>Bungalows</c:v>
                </c:pt>
              </c:strCache>
            </c:strRef>
          </c:cat>
          <c:val>
            <c:numRef>
              <c:f>'[Watt a Save template - q22024.xlsx]Carbon emissions'!$G$4:$G$8</c:f>
              <c:numCache>
                <c:formatCode>0.00</c:formatCode>
                <c:ptCount val="5"/>
                <c:pt idx="0">
                  <c:v>1.2862174352187239</c:v>
                </c:pt>
                <c:pt idx="1">
                  <c:v>1.4374822080700127</c:v>
                </c:pt>
                <c:pt idx="2">
                  <c:v>1.0937564139403144</c:v>
                </c:pt>
                <c:pt idx="3">
                  <c:v>1.2169964320467077</c:v>
                </c:pt>
                <c:pt idx="4">
                  <c:v>1.3456591639871383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164-48C5-8ADB-83AC8ABEBC5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766621536"/>
        <c:axId val="449755808"/>
      </c:barChart>
      <c:catAx>
        <c:axId val="7666215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49755808"/>
        <c:crosses val="autoZero"/>
        <c:auto val="1"/>
        <c:lblAlgn val="ctr"/>
        <c:lblOffset val="100"/>
        <c:noMultiLvlLbl val="0"/>
      </c:catAx>
      <c:valAx>
        <c:axId val="449755808"/>
        <c:scaling>
          <c:orientation val="minMax"/>
        </c:scaling>
        <c:delete val="0"/>
        <c:axPos val="l"/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666215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>
          <a:solidFill>
            <a:sysClr val="windowText" lastClr="000000"/>
          </a:solidFill>
        </a:defRPr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ysClr val="windowText" lastClr="000000"/>
                </a:solidFill>
                <a:latin typeface="Aptos Display" panose="020B0004020202020204" pitchFamily="34" charset="0"/>
                <a:ea typeface="+mn-ea"/>
                <a:cs typeface="+mn-cs"/>
              </a:defRPr>
            </a:pPr>
            <a:r>
              <a:rPr lang="en-GB" b="1">
                <a:solidFill>
                  <a:schemeClr val="tx2"/>
                </a:solidFill>
              </a:rPr>
              <a:t>Number of residential property transactions in Wales by financial year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ysClr val="windowText" lastClr="000000"/>
              </a:solidFill>
              <a:latin typeface="Aptos Display" panose="020B0004020202020204" pitchFamily="34" charset="0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spPr>
            <a:ln w="28575" cap="rnd">
              <a:solidFill>
                <a:schemeClr val="tx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tx2"/>
              </a:solidFill>
              <a:ln w="9525">
                <a:solidFill>
                  <a:schemeClr val="tx2"/>
                </a:solidFill>
              </a:ln>
              <a:effectLst/>
            </c:spPr>
          </c:marker>
          <c:cat>
            <c:strRef>
              <c:f>'Property Transactions'!$A$2:$A$20</c:f>
              <c:strCache>
                <c:ptCount val="19"/>
                <c:pt idx="0">
                  <c:v>2005 to 2006</c:v>
                </c:pt>
                <c:pt idx="1">
                  <c:v>2006 to 2007</c:v>
                </c:pt>
                <c:pt idx="2">
                  <c:v>2007 to 2008</c:v>
                </c:pt>
                <c:pt idx="3">
                  <c:v>2008 to 2009</c:v>
                </c:pt>
                <c:pt idx="4">
                  <c:v>2009 to 2010</c:v>
                </c:pt>
                <c:pt idx="5">
                  <c:v>2010 to 2011</c:v>
                </c:pt>
                <c:pt idx="6">
                  <c:v>2011 to 2012</c:v>
                </c:pt>
                <c:pt idx="7">
                  <c:v>2012 to 2013</c:v>
                </c:pt>
                <c:pt idx="8">
                  <c:v>2013 to 2014</c:v>
                </c:pt>
                <c:pt idx="9">
                  <c:v>2014 to 2015</c:v>
                </c:pt>
                <c:pt idx="10">
                  <c:v>2015 to 2016</c:v>
                </c:pt>
                <c:pt idx="11">
                  <c:v>2016 to 2017</c:v>
                </c:pt>
                <c:pt idx="12">
                  <c:v>2017 to 2018</c:v>
                </c:pt>
                <c:pt idx="13">
                  <c:v>2018 to 2019</c:v>
                </c:pt>
                <c:pt idx="14">
                  <c:v>2019 to 2020</c:v>
                </c:pt>
                <c:pt idx="15">
                  <c:v>2020 to 2021</c:v>
                </c:pt>
                <c:pt idx="16">
                  <c:v>2021 to 2022</c:v>
                </c:pt>
                <c:pt idx="17">
                  <c:v>2022 to 2023</c:v>
                </c:pt>
                <c:pt idx="18">
                  <c:v>2023 to 2024</c:v>
                </c:pt>
              </c:strCache>
            </c:strRef>
          </c:cat>
          <c:val>
            <c:numRef>
              <c:f>'Property Transactions'!$B$2:$B$20</c:f>
              <c:numCache>
                <c:formatCode>#,##0</c:formatCode>
                <c:ptCount val="19"/>
                <c:pt idx="0">
                  <c:v>59880</c:v>
                </c:pt>
                <c:pt idx="1">
                  <c:v>72290</c:v>
                </c:pt>
                <c:pt idx="2">
                  <c:v>63050</c:v>
                </c:pt>
                <c:pt idx="3">
                  <c:v>35030</c:v>
                </c:pt>
                <c:pt idx="4">
                  <c:v>37580</c:v>
                </c:pt>
                <c:pt idx="5">
                  <c:v>37230</c:v>
                </c:pt>
                <c:pt idx="6">
                  <c:v>38990</c:v>
                </c:pt>
                <c:pt idx="7">
                  <c:v>39210</c:v>
                </c:pt>
                <c:pt idx="8">
                  <c:v>46990</c:v>
                </c:pt>
                <c:pt idx="9">
                  <c:v>49880</c:v>
                </c:pt>
                <c:pt idx="10">
                  <c:v>54940</c:v>
                </c:pt>
                <c:pt idx="11">
                  <c:v>51510</c:v>
                </c:pt>
                <c:pt idx="12">
                  <c:v>55750</c:v>
                </c:pt>
                <c:pt idx="13">
                  <c:v>55760</c:v>
                </c:pt>
                <c:pt idx="14">
                  <c:v>55300</c:v>
                </c:pt>
                <c:pt idx="15">
                  <c:v>48250</c:v>
                </c:pt>
                <c:pt idx="16">
                  <c:v>62290</c:v>
                </c:pt>
                <c:pt idx="17">
                  <c:v>53490</c:v>
                </c:pt>
                <c:pt idx="18">
                  <c:v>43940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BD37-4293-93AD-91478AD38B2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83092319"/>
        <c:axId val="883093279"/>
      </c:lineChart>
      <c:catAx>
        <c:axId val="88309231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Aptos Display" panose="020B0004020202020204" pitchFamily="34" charset="0"/>
                <a:ea typeface="+mn-ea"/>
                <a:cs typeface="+mn-cs"/>
              </a:defRPr>
            </a:pPr>
            <a:endParaRPr lang="en-US"/>
          </a:p>
        </c:txPr>
        <c:crossAx val="883093279"/>
        <c:crosses val="autoZero"/>
        <c:auto val="1"/>
        <c:lblAlgn val="ctr"/>
        <c:lblOffset val="100"/>
        <c:noMultiLvlLbl val="0"/>
      </c:catAx>
      <c:valAx>
        <c:axId val="88309327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Aptos Display" panose="020B0004020202020204" pitchFamily="34" charset="0"/>
                <a:ea typeface="+mn-ea"/>
                <a:cs typeface="+mn-cs"/>
              </a:defRPr>
            </a:pPr>
            <a:endParaRPr lang="en-US"/>
          </a:p>
        </c:txPr>
        <c:crossAx val="883092319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>
          <a:solidFill>
            <a:sysClr val="windowText" lastClr="000000"/>
          </a:solidFill>
          <a:latin typeface="Aptos Display" panose="020B0004020202020204" pitchFamily="34" charset="0"/>
        </a:defRPr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/>
                </a:solidFill>
                <a:latin typeface="Aptos Display" panose="020B0004020202020204" pitchFamily="34" charset="0"/>
                <a:ea typeface="+mn-ea"/>
                <a:cs typeface="+mn-cs"/>
              </a:defRPr>
            </a:pPr>
            <a:r>
              <a:rPr lang="en-GB" b="1" dirty="0">
                <a:solidFill>
                  <a:schemeClr val="tx2"/>
                </a:solidFill>
              </a:rPr>
              <a:t>Average new build vs. existing property prices, 1986-2023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/>
              </a:solidFill>
              <a:latin typeface="Aptos Display" panose="020B0004020202020204" pitchFamily="34" charset="0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'[Wales Graphs.xlsx]New vs Existing Prices'!$B$1</c:f>
              <c:strCache>
                <c:ptCount val="1"/>
                <c:pt idx="0">
                  <c:v>New dwellings price</c:v>
                </c:pt>
              </c:strCache>
            </c:strRef>
          </c:tx>
          <c:spPr>
            <a:ln w="28575" cap="rnd">
              <a:solidFill>
                <a:schemeClr val="tx2"/>
              </a:solidFill>
              <a:round/>
            </a:ln>
            <a:effectLst/>
          </c:spPr>
          <c:marker>
            <c:symbol val="none"/>
          </c:marker>
          <c:cat>
            <c:strRef>
              <c:f>'[Wales Graphs.xlsx]New vs Existing Prices'!$A$1:$A$39</c:f>
              <c:strCache>
                <c:ptCount val="39"/>
                <c:pt idx="0">
                  <c:v>Period</c:v>
                </c:pt>
                <c:pt idx="1">
                  <c:v>1986</c:v>
                </c:pt>
                <c:pt idx="2">
                  <c:v>1987</c:v>
                </c:pt>
                <c:pt idx="3">
                  <c:v>1988</c:v>
                </c:pt>
                <c:pt idx="4">
                  <c:v>1989</c:v>
                </c:pt>
                <c:pt idx="5">
                  <c:v>1990</c:v>
                </c:pt>
                <c:pt idx="6">
                  <c:v>1991</c:v>
                </c:pt>
                <c:pt idx="7">
                  <c:v>1992</c:v>
                </c:pt>
                <c:pt idx="8">
                  <c:v>1993</c:v>
                </c:pt>
                <c:pt idx="9">
                  <c:v>1994</c:v>
                </c:pt>
                <c:pt idx="10">
                  <c:v>1995</c:v>
                </c:pt>
                <c:pt idx="11">
                  <c:v>1996</c:v>
                </c:pt>
                <c:pt idx="12">
                  <c:v>1997</c:v>
                </c:pt>
                <c:pt idx="13">
                  <c:v>1998</c:v>
                </c:pt>
                <c:pt idx="14">
                  <c:v>1999</c:v>
                </c:pt>
                <c:pt idx="15">
                  <c:v>2000</c:v>
                </c:pt>
                <c:pt idx="16">
                  <c:v>2001</c:v>
                </c:pt>
                <c:pt idx="17">
                  <c:v>2002</c:v>
                </c:pt>
                <c:pt idx="18">
                  <c:v>2003</c:v>
                </c:pt>
                <c:pt idx="19">
                  <c:v>2004</c:v>
                </c:pt>
                <c:pt idx="20">
                  <c:v>2005</c:v>
                </c:pt>
                <c:pt idx="21">
                  <c:v>2006</c:v>
                </c:pt>
                <c:pt idx="22">
                  <c:v>2007</c:v>
                </c:pt>
                <c:pt idx="23">
                  <c:v>2008</c:v>
                </c:pt>
                <c:pt idx="24">
                  <c:v>2009</c:v>
                </c:pt>
                <c:pt idx="25">
                  <c:v>2010</c:v>
                </c:pt>
                <c:pt idx="26">
                  <c:v>2011</c:v>
                </c:pt>
                <c:pt idx="27">
                  <c:v>2012</c:v>
                </c:pt>
                <c:pt idx="28">
                  <c:v>2013</c:v>
                </c:pt>
                <c:pt idx="29">
                  <c:v>2014</c:v>
                </c:pt>
                <c:pt idx="30">
                  <c:v>2015</c:v>
                </c:pt>
                <c:pt idx="31">
                  <c:v>2016</c:v>
                </c:pt>
                <c:pt idx="32">
                  <c:v>2017</c:v>
                </c:pt>
                <c:pt idx="33">
                  <c:v>2018</c:v>
                </c:pt>
                <c:pt idx="34">
                  <c:v>2019</c:v>
                </c:pt>
                <c:pt idx="35">
                  <c:v>2020</c:v>
                </c:pt>
                <c:pt idx="36">
                  <c:v>2021</c:v>
                </c:pt>
                <c:pt idx="37">
                  <c:v>2022</c:v>
                </c:pt>
                <c:pt idx="38">
                  <c:v>2023</c:v>
                </c:pt>
              </c:strCache>
            </c:strRef>
          </c:cat>
          <c:val>
            <c:numRef>
              <c:f>'[Wales Graphs.xlsx]New vs Existing Prices'!$B$1:$B$39</c:f>
              <c:numCache>
                <c:formatCode>"£"#,##0</c:formatCode>
                <c:ptCount val="39"/>
                <c:pt idx="0" formatCode="General">
                  <c:v>0</c:v>
                </c:pt>
                <c:pt idx="1">
                  <c:v>35000</c:v>
                </c:pt>
                <c:pt idx="2">
                  <c:v>38000</c:v>
                </c:pt>
                <c:pt idx="3">
                  <c:v>47000</c:v>
                </c:pt>
                <c:pt idx="4">
                  <c:v>65000</c:v>
                </c:pt>
                <c:pt idx="5">
                  <c:v>63000</c:v>
                </c:pt>
                <c:pt idx="6">
                  <c:v>61000</c:v>
                </c:pt>
                <c:pt idx="7">
                  <c:v>65000</c:v>
                </c:pt>
                <c:pt idx="8">
                  <c:v>68000</c:v>
                </c:pt>
                <c:pt idx="9">
                  <c:v>66000</c:v>
                </c:pt>
                <c:pt idx="10">
                  <c:v>67000</c:v>
                </c:pt>
                <c:pt idx="11">
                  <c:v>68000</c:v>
                </c:pt>
                <c:pt idx="12">
                  <c:v>77000</c:v>
                </c:pt>
                <c:pt idx="13">
                  <c:v>76000</c:v>
                </c:pt>
                <c:pt idx="14">
                  <c:v>84000</c:v>
                </c:pt>
                <c:pt idx="15">
                  <c:v>98000</c:v>
                </c:pt>
                <c:pt idx="16">
                  <c:v>113000</c:v>
                </c:pt>
                <c:pt idx="17">
                  <c:v>149000</c:v>
                </c:pt>
                <c:pt idx="18">
                  <c:v>149000</c:v>
                </c:pt>
                <c:pt idx="19">
                  <c:v>183000</c:v>
                </c:pt>
                <c:pt idx="20">
                  <c:v>196000</c:v>
                </c:pt>
                <c:pt idx="21">
                  <c:v>202000</c:v>
                </c:pt>
                <c:pt idx="22">
                  <c:v>204000</c:v>
                </c:pt>
                <c:pt idx="23">
                  <c:v>203000</c:v>
                </c:pt>
                <c:pt idx="24">
                  <c:v>171000</c:v>
                </c:pt>
                <c:pt idx="25">
                  <c:v>177000</c:v>
                </c:pt>
                <c:pt idx="26">
                  <c:v>183000</c:v>
                </c:pt>
                <c:pt idx="27">
                  <c:v>188000</c:v>
                </c:pt>
                <c:pt idx="28">
                  <c:v>191000</c:v>
                </c:pt>
                <c:pt idx="29">
                  <c:v>203000</c:v>
                </c:pt>
                <c:pt idx="30">
                  <c:v>201000</c:v>
                </c:pt>
                <c:pt idx="31">
                  <c:v>218000</c:v>
                </c:pt>
                <c:pt idx="32">
                  <c:v>227000</c:v>
                </c:pt>
                <c:pt idx="33">
                  <c:v>232000</c:v>
                </c:pt>
                <c:pt idx="34">
                  <c:v>233000</c:v>
                </c:pt>
                <c:pt idx="35">
                  <c:v>244000</c:v>
                </c:pt>
                <c:pt idx="36">
                  <c:v>271000</c:v>
                </c:pt>
                <c:pt idx="37">
                  <c:v>300000</c:v>
                </c:pt>
                <c:pt idx="38" formatCode="&quot;£&quot;#,##0_);[Red]\(&quot;£&quot;#,##0\)">
                  <c:v>299000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83FB-4B9B-92C7-3D06B845E2FB}"/>
            </c:ext>
          </c:extLst>
        </c:ser>
        <c:ser>
          <c:idx val="1"/>
          <c:order val="1"/>
          <c:tx>
            <c:strRef>
              <c:f>'[Wales Graphs.xlsx]New vs Existing Prices'!$C$1</c:f>
              <c:strCache>
                <c:ptCount val="1"/>
                <c:pt idx="0">
                  <c:v>Other dwellings price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'[Wales Graphs.xlsx]New vs Existing Prices'!$A$1:$A$39</c:f>
              <c:strCache>
                <c:ptCount val="39"/>
                <c:pt idx="0">
                  <c:v>Period</c:v>
                </c:pt>
                <c:pt idx="1">
                  <c:v>1986</c:v>
                </c:pt>
                <c:pt idx="2">
                  <c:v>1987</c:v>
                </c:pt>
                <c:pt idx="3">
                  <c:v>1988</c:v>
                </c:pt>
                <c:pt idx="4">
                  <c:v>1989</c:v>
                </c:pt>
                <c:pt idx="5">
                  <c:v>1990</c:v>
                </c:pt>
                <c:pt idx="6">
                  <c:v>1991</c:v>
                </c:pt>
                <c:pt idx="7">
                  <c:v>1992</c:v>
                </c:pt>
                <c:pt idx="8">
                  <c:v>1993</c:v>
                </c:pt>
                <c:pt idx="9">
                  <c:v>1994</c:v>
                </c:pt>
                <c:pt idx="10">
                  <c:v>1995</c:v>
                </c:pt>
                <c:pt idx="11">
                  <c:v>1996</c:v>
                </c:pt>
                <c:pt idx="12">
                  <c:v>1997</c:v>
                </c:pt>
                <c:pt idx="13">
                  <c:v>1998</c:v>
                </c:pt>
                <c:pt idx="14">
                  <c:v>1999</c:v>
                </c:pt>
                <c:pt idx="15">
                  <c:v>2000</c:v>
                </c:pt>
                <c:pt idx="16">
                  <c:v>2001</c:v>
                </c:pt>
                <c:pt idx="17">
                  <c:v>2002</c:v>
                </c:pt>
                <c:pt idx="18">
                  <c:v>2003</c:v>
                </c:pt>
                <c:pt idx="19">
                  <c:v>2004</c:v>
                </c:pt>
                <c:pt idx="20">
                  <c:v>2005</c:v>
                </c:pt>
                <c:pt idx="21">
                  <c:v>2006</c:v>
                </c:pt>
                <c:pt idx="22">
                  <c:v>2007</c:v>
                </c:pt>
                <c:pt idx="23">
                  <c:v>2008</c:v>
                </c:pt>
                <c:pt idx="24">
                  <c:v>2009</c:v>
                </c:pt>
                <c:pt idx="25">
                  <c:v>2010</c:v>
                </c:pt>
                <c:pt idx="26">
                  <c:v>2011</c:v>
                </c:pt>
                <c:pt idx="27">
                  <c:v>2012</c:v>
                </c:pt>
                <c:pt idx="28">
                  <c:v>2013</c:v>
                </c:pt>
                <c:pt idx="29">
                  <c:v>2014</c:v>
                </c:pt>
                <c:pt idx="30">
                  <c:v>2015</c:v>
                </c:pt>
                <c:pt idx="31">
                  <c:v>2016</c:v>
                </c:pt>
                <c:pt idx="32">
                  <c:v>2017</c:v>
                </c:pt>
                <c:pt idx="33">
                  <c:v>2018</c:v>
                </c:pt>
                <c:pt idx="34">
                  <c:v>2019</c:v>
                </c:pt>
                <c:pt idx="35">
                  <c:v>2020</c:v>
                </c:pt>
                <c:pt idx="36">
                  <c:v>2021</c:v>
                </c:pt>
                <c:pt idx="37">
                  <c:v>2022</c:v>
                </c:pt>
                <c:pt idx="38">
                  <c:v>2023</c:v>
                </c:pt>
              </c:strCache>
            </c:strRef>
          </c:cat>
          <c:val>
            <c:numRef>
              <c:f>'[Wales Graphs.xlsx]New vs Existing Prices'!$C$1:$C$39</c:f>
              <c:numCache>
                <c:formatCode>"£"#,##0</c:formatCode>
                <c:ptCount val="39"/>
                <c:pt idx="0" formatCode="General">
                  <c:v>0</c:v>
                </c:pt>
                <c:pt idx="1">
                  <c:v>27000</c:v>
                </c:pt>
                <c:pt idx="2">
                  <c:v>29000</c:v>
                </c:pt>
                <c:pt idx="3">
                  <c:v>33000</c:v>
                </c:pt>
                <c:pt idx="4">
                  <c:v>40000</c:v>
                </c:pt>
                <c:pt idx="5">
                  <c:v>44000</c:v>
                </c:pt>
                <c:pt idx="6">
                  <c:v>47000</c:v>
                </c:pt>
                <c:pt idx="7">
                  <c:v>47000</c:v>
                </c:pt>
                <c:pt idx="8">
                  <c:v>50000</c:v>
                </c:pt>
                <c:pt idx="9">
                  <c:v>50000</c:v>
                </c:pt>
                <c:pt idx="10">
                  <c:v>51000</c:v>
                </c:pt>
                <c:pt idx="11">
                  <c:v>53000</c:v>
                </c:pt>
                <c:pt idx="12">
                  <c:v>56000</c:v>
                </c:pt>
                <c:pt idx="13">
                  <c:v>58000</c:v>
                </c:pt>
                <c:pt idx="14">
                  <c:v>65000</c:v>
                </c:pt>
                <c:pt idx="15">
                  <c:v>69000</c:v>
                </c:pt>
                <c:pt idx="16">
                  <c:v>76000</c:v>
                </c:pt>
                <c:pt idx="17">
                  <c:v>83000</c:v>
                </c:pt>
                <c:pt idx="18">
                  <c:v>108000</c:v>
                </c:pt>
                <c:pt idx="19">
                  <c:v>134000</c:v>
                </c:pt>
                <c:pt idx="20">
                  <c:v>146000</c:v>
                </c:pt>
                <c:pt idx="21">
                  <c:v>155000</c:v>
                </c:pt>
                <c:pt idx="22">
                  <c:v>167000</c:v>
                </c:pt>
                <c:pt idx="23">
                  <c:v>167000</c:v>
                </c:pt>
                <c:pt idx="24">
                  <c:v>165000</c:v>
                </c:pt>
                <c:pt idx="25">
                  <c:v>171000</c:v>
                </c:pt>
                <c:pt idx="26">
                  <c:v>163000</c:v>
                </c:pt>
                <c:pt idx="27">
                  <c:v>162000</c:v>
                </c:pt>
                <c:pt idx="28">
                  <c:v>166000</c:v>
                </c:pt>
                <c:pt idx="29">
                  <c:v>175000</c:v>
                </c:pt>
                <c:pt idx="30">
                  <c:v>174000</c:v>
                </c:pt>
                <c:pt idx="31">
                  <c:v>178000</c:v>
                </c:pt>
                <c:pt idx="32">
                  <c:v>179000</c:v>
                </c:pt>
                <c:pt idx="33">
                  <c:v>182000</c:v>
                </c:pt>
                <c:pt idx="34">
                  <c:v>184000</c:v>
                </c:pt>
                <c:pt idx="35">
                  <c:v>196000</c:v>
                </c:pt>
                <c:pt idx="36">
                  <c:v>221000</c:v>
                </c:pt>
                <c:pt idx="37">
                  <c:v>235000</c:v>
                </c:pt>
                <c:pt idx="38" formatCode="&quot;£&quot;#,##0_);[Red]\(&quot;£&quot;#,##0\)">
                  <c:v>236000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83FB-4B9B-92C7-3D06B845E2F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763695087"/>
        <c:axId val="758930287"/>
      </c:lineChart>
      <c:catAx>
        <c:axId val="76369508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Aptos Display" panose="020B0004020202020204" pitchFamily="34" charset="0"/>
                <a:ea typeface="+mn-ea"/>
                <a:cs typeface="+mn-cs"/>
              </a:defRPr>
            </a:pPr>
            <a:endParaRPr lang="en-US"/>
          </a:p>
        </c:txPr>
        <c:crossAx val="758930287"/>
        <c:crosses val="autoZero"/>
        <c:auto val="1"/>
        <c:lblAlgn val="ctr"/>
        <c:lblOffset val="100"/>
        <c:noMultiLvlLbl val="0"/>
      </c:catAx>
      <c:valAx>
        <c:axId val="75893028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Aptos Display" panose="020B0004020202020204" pitchFamily="34" charset="0"/>
                <a:ea typeface="+mn-ea"/>
                <a:cs typeface="+mn-cs"/>
              </a:defRPr>
            </a:pPr>
            <a:endParaRPr lang="en-US"/>
          </a:p>
        </c:txPr>
        <c:crossAx val="76369508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/>
              </a:solidFill>
              <a:latin typeface="Aptos Display" panose="020B0004020202020204" pitchFamily="34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>
          <a:solidFill>
            <a:schemeClr val="tx1"/>
          </a:solidFill>
          <a:latin typeface="Aptos Display" panose="020B0004020202020204" pitchFamily="34" charset="0"/>
        </a:defRPr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8250725552911276"/>
          <c:y val="0.84725189869705897"/>
          <c:w val="0.63006299212598427"/>
          <c:h val="7.384040536599591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/>
              </a:solidFill>
              <a:latin typeface="Aptos Display" panose="020B0004020202020204" pitchFamily="34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19050">
      <a:solidFill>
        <a:schemeClr val="tx2"/>
      </a:solidFill>
    </a:ln>
    <a:effectLst/>
  </c:spPr>
  <c:txPr>
    <a:bodyPr/>
    <a:lstStyle/>
    <a:p>
      <a:pPr>
        <a:defRPr>
          <a:solidFill>
            <a:schemeClr val="tx1"/>
          </a:solidFill>
          <a:latin typeface="Aptos Display" panose="020B0004020202020204" pitchFamily="34" charset="0"/>
        </a:defRPr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400" b="0" i="0" u="none" strike="noStrike" kern="1200" spc="0" baseline="0">
                <a:solidFill>
                  <a:schemeClr val="tx1"/>
                </a:solidFill>
                <a:latin typeface="Aptos Display" panose="020B0004020202020204" pitchFamily="34" charset="0"/>
                <a:ea typeface="+mn-ea"/>
                <a:cs typeface="+mn-cs"/>
              </a:defRPr>
            </a:pPr>
            <a:r>
              <a:rPr lang="en-GB" sz="1600" b="1" dirty="0">
                <a:solidFill>
                  <a:schemeClr val="tx2"/>
                </a:solidFill>
              </a:rPr>
              <a:t>Gender of the workforce</a:t>
            </a:r>
          </a:p>
        </c:rich>
      </c:tx>
      <c:layout>
        <c:manualLayout>
          <c:xMode val="edge"/>
          <c:yMode val="edge"/>
          <c:x val="0.3153056093182629"/>
          <c:y val="3.555989767028491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>
            <a:defRPr sz="1400" b="0" i="0" u="none" strike="noStrike" kern="1200" spc="0" baseline="0">
              <a:solidFill>
                <a:schemeClr val="tx1"/>
              </a:solidFill>
              <a:latin typeface="Aptos Display" panose="020B0004020202020204" pitchFamily="34" charset="0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8945677575785927"/>
          <c:y val="0.83579591591023039"/>
          <c:w val="0.65663678273415027"/>
          <c:h val="9.977697276394001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/>
              </a:solidFill>
              <a:latin typeface="Aptos Display" panose="020B0004020202020204" pitchFamily="34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19050">
      <a:solidFill>
        <a:schemeClr val="tx2"/>
      </a:solidFill>
    </a:ln>
    <a:effectLst/>
  </c:spPr>
  <c:txPr>
    <a:bodyPr/>
    <a:lstStyle/>
    <a:p>
      <a:pPr>
        <a:defRPr>
          <a:solidFill>
            <a:schemeClr val="tx1"/>
          </a:solidFill>
          <a:latin typeface="Aptos Display" panose="020B0004020202020204" pitchFamily="34" charset="0"/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29E5CA5-6B6B-4810-93BD-9EA5CED6E582}" type="doc">
      <dgm:prSet loTypeId="urn:microsoft.com/office/officeart/2008/layout/LinedList" loCatId="list" qsTypeId="urn:microsoft.com/office/officeart/2005/8/quickstyle/simple1" qsCatId="simple" csTypeId="urn:microsoft.com/office/officeart/2005/8/colors/accent1_3" csCatId="accent1" phldr="1"/>
      <dgm:spPr/>
      <dgm:t>
        <a:bodyPr/>
        <a:lstStyle/>
        <a:p>
          <a:endParaRPr lang="en-GB"/>
        </a:p>
      </dgm:t>
    </dgm:pt>
    <dgm:pt modelId="{053D5A4A-7480-4656-90EA-1969E6BAA81F}">
      <dgm:prSet/>
      <dgm:spPr/>
      <dgm:t>
        <a:bodyPr/>
        <a:lstStyle/>
        <a:p>
          <a:pPr rtl="0"/>
          <a:r>
            <a:rPr lang="en-GB" dirty="0">
              <a:latin typeface="Aptos Display" panose="020B0004020202020204" pitchFamily="34" charset="0"/>
            </a:rPr>
            <a:t>4,756 new dwellings were built in Wales in the 2023/24 financial year. </a:t>
          </a:r>
        </a:p>
      </dgm:t>
    </dgm:pt>
    <dgm:pt modelId="{646EC0C3-5F60-4F8B-A44C-DA15DA20DDDC}" type="parTrans" cxnId="{7718001E-4750-49D2-986E-E20BB56D788D}">
      <dgm:prSet/>
      <dgm:spPr/>
      <dgm:t>
        <a:bodyPr/>
        <a:lstStyle/>
        <a:p>
          <a:endParaRPr lang="en-GB"/>
        </a:p>
      </dgm:t>
    </dgm:pt>
    <dgm:pt modelId="{0EC71A4B-11B7-4F22-937D-141A68FEC6A6}" type="sibTrans" cxnId="{7718001E-4750-49D2-986E-E20BB56D788D}">
      <dgm:prSet/>
      <dgm:spPr/>
      <dgm:t>
        <a:bodyPr/>
        <a:lstStyle/>
        <a:p>
          <a:endParaRPr lang="en-GB"/>
        </a:p>
      </dgm:t>
    </dgm:pt>
    <dgm:pt modelId="{16FF3F4B-850F-43A7-A087-55FF19E20492}">
      <dgm:prSet/>
      <dgm:spPr/>
      <dgm:t>
        <a:bodyPr/>
        <a:lstStyle/>
        <a:p>
          <a:r>
            <a:rPr lang="en-GB" b="0" dirty="0">
              <a:latin typeface="Aptos Display" panose="020B0004020202020204" pitchFamily="34" charset="0"/>
            </a:rPr>
            <a:t>61% of all new completed dwellings in 2023/24 were in South East Wales, 21% in North Wales and 18% in Mid and South West Wales.</a:t>
          </a:r>
        </a:p>
      </dgm:t>
    </dgm:pt>
    <dgm:pt modelId="{84E18A7A-EFEF-43CE-A30C-DA8000F6A298}" type="parTrans" cxnId="{591F1023-8716-49A5-BC62-A2C2CA0D0004}">
      <dgm:prSet/>
      <dgm:spPr/>
      <dgm:t>
        <a:bodyPr/>
        <a:lstStyle/>
        <a:p>
          <a:endParaRPr lang="en-GB"/>
        </a:p>
      </dgm:t>
    </dgm:pt>
    <dgm:pt modelId="{CD41DC04-38BA-447E-A4CB-180EEFD74B32}" type="sibTrans" cxnId="{591F1023-8716-49A5-BC62-A2C2CA0D0004}">
      <dgm:prSet/>
      <dgm:spPr/>
      <dgm:t>
        <a:bodyPr/>
        <a:lstStyle/>
        <a:p>
          <a:endParaRPr lang="en-GB"/>
        </a:p>
      </dgm:t>
    </dgm:pt>
    <dgm:pt modelId="{F131B147-9FA0-45EE-917C-64B8C282DA0B}">
      <dgm:prSet/>
      <dgm:spPr/>
      <dgm:t>
        <a:bodyPr/>
        <a:lstStyle/>
        <a:p>
          <a:r>
            <a:rPr lang="en-GB" dirty="0">
              <a:latin typeface="Aptos Display" panose="020B0004020202020204" pitchFamily="34" charset="0"/>
            </a:rPr>
            <a:t>The Welsh Government’s Future Wales: National Plan 2040 estimated that an average of 7,400 additional homes would be required per year from 2019-20 to 2023-24 to meet additional housing need. However, the average number of homes completed over the last five years was just 5,498</a:t>
          </a:r>
        </a:p>
      </dgm:t>
    </dgm:pt>
    <dgm:pt modelId="{7EC3C968-B9D8-46EF-8CB6-2C88BB1BF81F}" type="parTrans" cxnId="{96008545-FA72-466E-A6CC-61BA2E51B130}">
      <dgm:prSet/>
      <dgm:spPr/>
      <dgm:t>
        <a:bodyPr/>
        <a:lstStyle/>
        <a:p>
          <a:endParaRPr lang="en-GB"/>
        </a:p>
      </dgm:t>
    </dgm:pt>
    <dgm:pt modelId="{93C0E260-66B9-4F3A-BE67-E5FF41C15AE5}" type="sibTrans" cxnId="{96008545-FA72-466E-A6CC-61BA2E51B130}">
      <dgm:prSet/>
      <dgm:spPr/>
      <dgm:t>
        <a:bodyPr/>
        <a:lstStyle/>
        <a:p>
          <a:endParaRPr lang="en-GB"/>
        </a:p>
      </dgm:t>
    </dgm:pt>
    <dgm:pt modelId="{403AB61A-4BCF-4EE4-B2EF-E4BFA943BB8F}">
      <dgm:prSet/>
      <dgm:spPr/>
      <dgm:t>
        <a:bodyPr/>
        <a:lstStyle/>
        <a:p>
          <a:pPr rtl="0"/>
          <a:r>
            <a:rPr lang="en-GB" dirty="0">
              <a:latin typeface="Aptos Display" panose="020B0004020202020204" pitchFamily="34" charset="0"/>
            </a:rPr>
            <a:t>This is down 18% from the previous year and 49% down from the 2006/07 peak. 2023/24 was also the second lowest year of delivery on record.</a:t>
          </a:r>
        </a:p>
      </dgm:t>
    </dgm:pt>
    <dgm:pt modelId="{D33E5C79-309E-487A-AE50-0B7B012E50DE}" type="parTrans" cxnId="{10433177-4D72-476E-BBFE-D3DD6DFB901B}">
      <dgm:prSet/>
      <dgm:spPr/>
      <dgm:t>
        <a:bodyPr/>
        <a:lstStyle/>
        <a:p>
          <a:endParaRPr lang="en-GB"/>
        </a:p>
      </dgm:t>
    </dgm:pt>
    <dgm:pt modelId="{87AFFB5A-EE87-4BB2-9C2F-4F2D290AA1E9}" type="sibTrans" cxnId="{10433177-4D72-476E-BBFE-D3DD6DFB901B}">
      <dgm:prSet/>
      <dgm:spPr/>
      <dgm:t>
        <a:bodyPr/>
        <a:lstStyle/>
        <a:p>
          <a:endParaRPr lang="en-GB"/>
        </a:p>
      </dgm:t>
    </dgm:pt>
    <dgm:pt modelId="{3AE4A7A3-0D34-4167-AB3C-60BDD00B2940}" type="pres">
      <dgm:prSet presAssocID="{429E5CA5-6B6B-4810-93BD-9EA5CED6E582}" presName="vert0" presStyleCnt="0">
        <dgm:presLayoutVars>
          <dgm:dir/>
          <dgm:animOne val="branch"/>
          <dgm:animLvl val="lvl"/>
        </dgm:presLayoutVars>
      </dgm:prSet>
      <dgm:spPr/>
    </dgm:pt>
    <dgm:pt modelId="{62C510C3-7C23-409B-A2C1-BC5A4DC573FD}" type="pres">
      <dgm:prSet presAssocID="{053D5A4A-7480-4656-90EA-1969E6BAA81F}" presName="thickLine" presStyleLbl="alignNode1" presStyleIdx="0" presStyleCnt="4"/>
      <dgm:spPr/>
    </dgm:pt>
    <dgm:pt modelId="{239E5573-B649-42D7-905F-50DACBE8D02E}" type="pres">
      <dgm:prSet presAssocID="{053D5A4A-7480-4656-90EA-1969E6BAA81F}" presName="horz1" presStyleCnt="0"/>
      <dgm:spPr/>
    </dgm:pt>
    <dgm:pt modelId="{FADBEF74-5935-44D7-BFDC-E9A5BA5F4A9A}" type="pres">
      <dgm:prSet presAssocID="{053D5A4A-7480-4656-90EA-1969E6BAA81F}" presName="tx1" presStyleLbl="revTx" presStyleIdx="0" presStyleCnt="4"/>
      <dgm:spPr/>
    </dgm:pt>
    <dgm:pt modelId="{D6F20D3C-F1A9-499F-A7E3-E79D551CE6B9}" type="pres">
      <dgm:prSet presAssocID="{053D5A4A-7480-4656-90EA-1969E6BAA81F}" presName="vert1" presStyleCnt="0"/>
      <dgm:spPr/>
    </dgm:pt>
    <dgm:pt modelId="{6FB61B76-6D8E-4F96-A1E2-1EB844E66911}" type="pres">
      <dgm:prSet presAssocID="{403AB61A-4BCF-4EE4-B2EF-E4BFA943BB8F}" presName="thickLine" presStyleLbl="alignNode1" presStyleIdx="1" presStyleCnt="4"/>
      <dgm:spPr/>
    </dgm:pt>
    <dgm:pt modelId="{0F75C367-089F-4AC8-9A8C-E1BD597C643D}" type="pres">
      <dgm:prSet presAssocID="{403AB61A-4BCF-4EE4-B2EF-E4BFA943BB8F}" presName="horz1" presStyleCnt="0"/>
      <dgm:spPr/>
    </dgm:pt>
    <dgm:pt modelId="{D2A476B6-0A9E-4D43-B71E-3093320A0B31}" type="pres">
      <dgm:prSet presAssocID="{403AB61A-4BCF-4EE4-B2EF-E4BFA943BB8F}" presName="tx1" presStyleLbl="revTx" presStyleIdx="1" presStyleCnt="4"/>
      <dgm:spPr/>
    </dgm:pt>
    <dgm:pt modelId="{5D7ED74E-0FF9-4FCE-B55B-028F97A8D2BE}" type="pres">
      <dgm:prSet presAssocID="{403AB61A-4BCF-4EE4-B2EF-E4BFA943BB8F}" presName="vert1" presStyleCnt="0"/>
      <dgm:spPr/>
    </dgm:pt>
    <dgm:pt modelId="{701AE764-2C36-4B32-BBE2-25DBAE7163FA}" type="pres">
      <dgm:prSet presAssocID="{16FF3F4B-850F-43A7-A087-55FF19E20492}" presName="thickLine" presStyleLbl="alignNode1" presStyleIdx="2" presStyleCnt="4"/>
      <dgm:spPr/>
    </dgm:pt>
    <dgm:pt modelId="{0A4C3EB4-9B5F-44CB-A55A-DDA2AC80D3E4}" type="pres">
      <dgm:prSet presAssocID="{16FF3F4B-850F-43A7-A087-55FF19E20492}" presName="horz1" presStyleCnt="0"/>
      <dgm:spPr/>
    </dgm:pt>
    <dgm:pt modelId="{4DE66821-E664-4E6E-AAB4-703311AA131E}" type="pres">
      <dgm:prSet presAssocID="{16FF3F4B-850F-43A7-A087-55FF19E20492}" presName="tx1" presStyleLbl="revTx" presStyleIdx="2" presStyleCnt="4"/>
      <dgm:spPr/>
    </dgm:pt>
    <dgm:pt modelId="{C3839AB0-84B8-4F34-BE5B-55720FF55E5C}" type="pres">
      <dgm:prSet presAssocID="{16FF3F4B-850F-43A7-A087-55FF19E20492}" presName="vert1" presStyleCnt="0"/>
      <dgm:spPr/>
    </dgm:pt>
    <dgm:pt modelId="{9599DE88-ED74-4193-BCD0-9BCDD86135CD}" type="pres">
      <dgm:prSet presAssocID="{F131B147-9FA0-45EE-917C-64B8C282DA0B}" presName="thickLine" presStyleLbl="alignNode1" presStyleIdx="3" presStyleCnt="4"/>
      <dgm:spPr/>
    </dgm:pt>
    <dgm:pt modelId="{F1813702-9B63-46BF-A21E-E55A45B5F6DF}" type="pres">
      <dgm:prSet presAssocID="{F131B147-9FA0-45EE-917C-64B8C282DA0B}" presName="horz1" presStyleCnt="0"/>
      <dgm:spPr/>
    </dgm:pt>
    <dgm:pt modelId="{0DE0EC52-73FB-40E9-9BA0-4341AA8C6703}" type="pres">
      <dgm:prSet presAssocID="{F131B147-9FA0-45EE-917C-64B8C282DA0B}" presName="tx1" presStyleLbl="revTx" presStyleIdx="3" presStyleCnt="4"/>
      <dgm:spPr/>
    </dgm:pt>
    <dgm:pt modelId="{4628CA4A-96AD-4E0B-9C74-C5394F2CF9BE}" type="pres">
      <dgm:prSet presAssocID="{F131B147-9FA0-45EE-917C-64B8C282DA0B}" presName="vert1" presStyleCnt="0"/>
      <dgm:spPr/>
    </dgm:pt>
  </dgm:ptLst>
  <dgm:cxnLst>
    <dgm:cxn modelId="{7718001E-4750-49D2-986E-E20BB56D788D}" srcId="{429E5CA5-6B6B-4810-93BD-9EA5CED6E582}" destId="{053D5A4A-7480-4656-90EA-1969E6BAA81F}" srcOrd="0" destOrd="0" parTransId="{646EC0C3-5F60-4F8B-A44C-DA15DA20DDDC}" sibTransId="{0EC71A4B-11B7-4F22-937D-141A68FEC6A6}"/>
    <dgm:cxn modelId="{591F1023-8716-49A5-BC62-A2C2CA0D0004}" srcId="{429E5CA5-6B6B-4810-93BD-9EA5CED6E582}" destId="{16FF3F4B-850F-43A7-A087-55FF19E20492}" srcOrd="2" destOrd="0" parTransId="{84E18A7A-EFEF-43CE-A30C-DA8000F6A298}" sibTransId="{CD41DC04-38BA-447E-A4CB-180EEFD74B32}"/>
    <dgm:cxn modelId="{96008545-FA72-466E-A6CC-61BA2E51B130}" srcId="{429E5CA5-6B6B-4810-93BD-9EA5CED6E582}" destId="{F131B147-9FA0-45EE-917C-64B8C282DA0B}" srcOrd="3" destOrd="0" parTransId="{7EC3C968-B9D8-46EF-8CB6-2C88BB1BF81F}" sibTransId="{93C0E260-66B9-4F3A-BE67-E5FF41C15AE5}"/>
    <dgm:cxn modelId="{DC0CD356-8DB3-4B37-93C1-8FC81430EBF5}" type="presOf" srcId="{16FF3F4B-850F-43A7-A087-55FF19E20492}" destId="{4DE66821-E664-4E6E-AAB4-703311AA131E}" srcOrd="0" destOrd="0" presId="urn:microsoft.com/office/officeart/2008/layout/LinedList"/>
    <dgm:cxn modelId="{10433177-4D72-476E-BBFE-D3DD6DFB901B}" srcId="{429E5CA5-6B6B-4810-93BD-9EA5CED6E582}" destId="{403AB61A-4BCF-4EE4-B2EF-E4BFA943BB8F}" srcOrd="1" destOrd="0" parTransId="{D33E5C79-309E-487A-AE50-0B7B012E50DE}" sibTransId="{87AFFB5A-EE87-4BB2-9C2F-4F2D290AA1E9}"/>
    <dgm:cxn modelId="{EC5DAD8A-C7D7-4810-AECC-09DCEFBB9CB3}" type="presOf" srcId="{403AB61A-4BCF-4EE4-B2EF-E4BFA943BB8F}" destId="{D2A476B6-0A9E-4D43-B71E-3093320A0B31}" srcOrd="0" destOrd="0" presId="urn:microsoft.com/office/officeart/2008/layout/LinedList"/>
    <dgm:cxn modelId="{C39FADD4-AD19-453F-A678-5D2A48B7E338}" type="presOf" srcId="{053D5A4A-7480-4656-90EA-1969E6BAA81F}" destId="{FADBEF74-5935-44D7-BFDC-E9A5BA5F4A9A}" srcOrd="0" destOrd="0" presId="urn:microsoft.com/office/officeart/2008/layout/LinedList"/>
    <dgm:cxn modelId="{869682D8-4E25-4C34-8A83-7955A1F26ADB}" type="presOf" srcId="{429E5CA5-6B6B-4810-93BD-9EA5CED6E582}" destId="{3AE4A7A3-0D34-4167-AB3C-60BDD00B2940}" srcOrd="0" destOrd="0" presId="urn:microsoft.com/office/officeart/2008/layout/LinedList"/>
    <dgm:cxn modelId="{2CC0FEE2-B809-4D59-86C6-8A145E18F5F2}" type="presOf" srcId="{F131B147-9FA0-45EE-917C-64B8C282DA0B}" destId="{0DE0EC52-73FB-40E9-9BA0-4341AA8C6703}" srcOrd="0" destOrd="0" presId="urn:microsoft.com/office/officeart/2008/layout/LinedList"/>
    <dgm:cxn modelId="{24038719-D2F5-496A-BCC0-9120FA63D8B6}" type="presParOf" srcId="{3AE4A7A3-0D34-4167-AB3C-60BDD00B2940}" destId="{62C510C3-7C23-409B-A2C1-BC5A4DC573FD}" srcOrd="0" destOrd="0" presId="urn:microsoft.com/office/officeart/2008/layout/LinedList"/>
    <dgm:cxn modelId="{CE919BA1-DA11-4DDF-9A77-FA72A4E6192B}" type="presParOf" srcId="{3AE4A7A3-0D34-4167-AB3C-60BDD00B2940}" destId="{239E5573-B649-42D7-905F-50DACBE8D02E}" srcOrd="1" destOrd="0" presId="urn:microsoft.com/office/officeart/2008/layout/LinedList"/>
    <dgm:cxn modelId="{3B69298D-C36A-4478-A49C-6400E48038BC}" type="presParOf" srcId="{239E5573-B649-42D7-905F-50DACBE8D02E}" destId="{FADBEF74-5935-44D7-BFDC-E9A5BA5F4A9A}" srcOrd="0" destOrd="0" presId="urn:microsoft.com/office/officeart/2008/layout/LinedList"/>
    <dgm:cxn modelId="{45BEFCBC-7318-4D7A-A500-4F5FC427A073}" type="presParOf" srcId="{239E5573-B649-42D7-905F-50DACBE8D02E}" destId="{D6F20D3C-F1A9-499F-A7E3-E79D551CE6B9}" srcOrd="1" destOrd="0" presId="urn:microsoft.com/office/officeart/2008/layout/LinedList"/>
    <dgm:cxn modelId="{9CA132B9-5098-4F99-9D45-886841FDD4C2}" type="presParOf" srcId="{3AE4A7A3-0D34-4167-AB3C-60BDD00B2940}" destId="{6FB61B76-6D8E-4F96-A1E2-1EB844E66911}" srcOrd="2" destOrd="0" presId="urn:microsoft.com/office/officeart/2008/layout/LinedList"/>
    <dgm:cxn modelId="{971E14E2-5E7C-4B46-A1AE-F194B4088985}" type="presParOf" srcId="{3AE4A7A3-0D34-4167-AB3C-60BDD00B2940}" destId="{0F75C367-089F-4AC8-9A8C-E1BD597C643D}" srcOrd="3" destOrd="0" presId="urn:microsoft.com/office/officeart/2008/layout/LinedList"/>
    <dgm:cxn modelId="{0F52CA78-6888-4250-854B-31739C1D35D1}" type="presParOf" srcId="{0F75C367-089F-4AC8-9A8C-E1BD597C643D}" destId="{D2A476B6-0A9E-4D43-B71E-3093320A0B31}" srcOrd="0" destOrd="0" presId="urn:microsoft.com/office/officeart/2008/layout/LinedList"/>
    <dgm:cxn modelId="{E94419BC-5B89-42A6-94D2-E6AC04B4783C}" type="presParOf" srcId="{0F75C367-089F-4AC8-9A8C-E1BD597C643D}" destId="{5D7ED74E-0FF9-4FCE-B55B-028F97A8D2BE}" srcOrd="1" destOrd="0" presId="urn:microsoft.com/office/officeart/2008/layout/LinedList"/>
    <dgm:cxn modelId="{DC03C742-5440-447D-B03A-AB32344BAF68}" type="presParOf" srcId="{3AE4A7A3-0D34-4167-AB3C-60BDD00B2940}" destId="{701AE764-2C36-4B32-BBE2-25DBAE7163FA}" srcOrd="4" destOrd="0" presId="urn:microsoft.com/office/officeart/2008/layout/LinedList"/>
    <dgm:cxn modelId="{748C7293-20B4-462F-A684-AC7F995B9D7C}" type="presParOf" srcId="{3AE4A7A3-0D34-4167-AB3C-60BDD00B2940}" destId="{0A4C3EB4-9B5F-44CB-A55A-DDA2AC80D3E4}" srcOrd="5" destOrd="0" presId="urn:microsoft.com/office/officeart/2008/layout/LinedList"/>
    <dgm:cxn modelId="{1CC5B115-BDA8-48DF-8927-82737AF6EDE6}" type="presParOf" srcId="{0A4C3EB4-9B5F-44CB-A55A-DDA2AC80D3E4}" destId="{4DE66821-E664-4E6E-AAB4-703311AA131E}" srcOrd="0" destOrd="0" presId="urn:microsoft.com/office/officeart/2008/layout/LinedList"/>
    <dgm:cxn modelId="{DBC510F2-83E8-4AE8-B853-E8D1163DE53B}" type="presParOf" srcId="{0A4C3EB4-9B5F-44CB-A55A-DDA2AC80D3E4}" destId="{C3839AB0-84B8-4F34-BE5B-55720FF55E5C}" srcOrd="1" destOrd="0" presId="urn:microsoft.com/office/officeart/2008/layout/LinedList"/>
    <dgm:cxn modelId="{7D252B10-7584-416F-A5CE-FE607733EFD6}" type="presParOf" srcId="{3AE4A7A3-0D34-4167-AB3C-60BDD00B2940}" destId="{9599DE88-ED74-4193-BCD0-9BCDD86135CD}" srcOrd="6" destOrd="0" presId="urn:microsoft.com/office/officeart/2008/layout/LinedList"/>
    <dgm:cxn modelId="{2B363160-D8DF-4498-9DDA-ED7369C91A45}" type="presParOf" srcId="{3AE4A7A3-0D34-4167-AB3C-60BDD00B2940}" destId="{F1813702-9B63-46BF-A21E-E55A45B5F6DF}" srcOrd="7" destOrd="0" presId="urn:microsoft.com/office/officeart/2008/layout/LinedList"/>
    <dgm:cxn modelId="{E631B4AD-89BD-49B2-86BD-C77BAE4BACF5}" type="presParOf" srcId="{F1813702-9B63-46BF-A21E-E55A45B5F6DF}" destId="{0DE0EC52-73FB-40E9-9BA0-4341AA8C6703}" srcOrd="0" destOrd="0" presId="urn:microsoft.com/office/officeart/2008/layout/LinedList"/>
    <dgm:cxn modelId="{18FF4DB5-65A1-4A12-A261-0B4DE98C9691}" type="presParOf" srcId="{F1813702-9B63-46BF-A21E-E55A45B5F6DF}" destId="{4628CA4A-96AD-4E0B-9C74-C5394F2CF9BE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6C66597-0CCF-438B-A520-407071A0241C}" type="doc">
      <dgm:prSet loTypeId="urn:microsoft.com/office/officeart/2008/layout/VerticalCurvedList" loCatId="list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en-GB"/>
        </a:p>
      </dgm:t>
    </dgm:pt>
    <dgm:pt modelId="{1307EF00-B738-4AD7-A0E1-E907DAF4B222}">
      <dgm:prSet phldrT="[Text]" custT="1"/>
      <dgm:spPr/>
      <dgm:t>
        <a:bodyPr/>
        <a:lstStyle/>
        <a:p>
          <a:r>
            <a:rPr lang="en-GB" sz="1600" dirty="0">
              <a:latin typeface="Aptos Display" panose="020B0004020202020204" pitchFamily="34" charset="0"/>
            </a:rPr>
            <a:t>Created around 17,000 jobs, and generated over £1 billion of economic activity</a:t>
          </a:r>
        </a:p>
      </dgm:t>
    </dgm:pt>
    <dgm:pt modelId="{E7A4FCC7-7074-41A7-83EB-33130D72B233}" type="parTrans" cxnId="{ADC3C87B-9A93-4D58-94A1-CD260AE5EC5B}">
      <dgm:prSet/>
      <dgm:spPr/>
      <dgm:t>
        <a:bodyPr/>
        <a:lstStyle/>
        <a:p>
          <a:endParaRPr lang="en-GB" sz="1800">
            <a:latin typeface="Aptos Display" panose="020B0004020202020204" pitchFamily="34" charset="0"/>
          </a:endParaRPr>
        </a:p>
      </dgm:t>
    </dgm:pt>
    <dgm:pt modelId="{2E25DD2C-F15F-4627-A04A-E1D39E9CCFF1}" type="sibTrans" cxnId="{ADC3C87B-9A93-4D58-94A1-CD260AE5EC5B}">
      <dgm:prSet/>
      <dgm:spPr/>
      <dgm:t>
        <a:bodyPr/>
        <a:lstStyle/>
        <a:p>
          <a:endParaRPr lang="en-GB" sz="1800">
            <a:latin typeface="Aptos Display" panose="020B0004020202020204" pitchFamily="34" charset="0"/>
          </a:endParaRPr>
        </a:p>
      </dgm:t>
    </dgm:pt>
    <dgm:pt modelId="{66DE690D-4E28-464D-A389-120750943513}">
      <dgm:prSet phldrT="[Text]" custT="1"/>
      <dgm:spPr/>
      <dgm:t>
        <a:bodyPr/>
        <a:lstStyle/>
        <a:p>
          <a:r>
            <a:rPr lang="en-GB" sz="1600" dirty="0">
              <a:latin typeface="Aptos Display" panose="020B0004020202020204" pitchFamily="34" charset="0"/>
            </a:rPr>
            <a:t>Generated £127 million in tax and £10 million in council tax </a:t>
          </a:r>
        </a:p>
      </dgm:t>
    </dgm:pt>
    <dgm:pt modelId="{F59D1546-A44B-4ED4-A4F0-FEE313B00E8A}" type="parTrans" cxnId="{67176728-D282-44D5-BBB4-CEFE9B365D7B}">
      <dgm:prSet/>
      <dgm:spPr/>
      <dgm:t>
        <a:bodyPr/>
        <a:lstStyle/>
        <a:p>
          <a:endParaRPr lang="en-GB" sz="1800">
            <a:latin typeface="Aptos Display" panose="020B0004020202020204" pitchFamily="34" charset="0"/>
          </a:endParaRPr>
        </a:p>
      </dgm:t>
    </dgm:pt>
    <dgm:pt modelId="{6E34C7BC-E3C2-4816-A183-FC1991DC2AE3}" type="sibTrans" cxnId="{67176728-D282-44D5-BBB4-CEFE9B365D7B}">
      <dgm:prSet/>
      <dgm:spPr/>
      <dgm:t>
        <a:bodyPr/>
        <a:lstStyle/>
        <a:p>
          <a:endParaRPr lang="en-GB" sz="1800">
            <a:latin typeface="Aptos Display" panose="020B0004020202020204" pitchFamily="34" charset="0"/>
          </a:endParaRPr>
        </a:p>
      </dgm:t>
    </dgm:pt>
    <dgm:pt modelId="{F6B5BF91-D96D-4D93-AFC9-B1BFA029BC28}">
      <dgm:prSet phldrT="[Text]" custT="1"/>
      <dgm:spPr/>
      <dgm:t>
        <a:bodyPr/>
        <a:lstStyle/>
        <a:p>
          <a:r>
            <a:rPr lang="en-GB" sz="1600" dirty="0">
              <a:latin typeface="Aptos Display" panose="020B0004020202020204" pitchFamily="34" charset="0"/>
            </a:rPr>
            <a:t>Led to investments of £182 million in affordable housing,  £4 million in open spaces and £13 million in new and improved schools </a:t>
          </a:r>
        </a:p>
      </dgm:t>
    </dgm:pt>
    <dgm:pt modelId="{55530488-D8E7-411C-8720-C074AEFDCB8A}" type="parTrans" cxnId="{15C70BFE-2D65-43CD-A33E-29B10717D160}">
      <dgm:prSet/>
      <dgm:spPr/>
      <dgm:t>
        <a:bodyPr/>
        <a:lstStyle/>
        <a:p>
          <a:endParaRPr lang="en-GB" sz="1800">
            <a:latin typeface="Aptos Display" panose="020B0004020202020204" pitchFamily="34" charset="0"/>
          </a:endParaRPr>
        </a:p>
      </dgm:t>
    </dgm:pt>
    <dgm:pt modelId="{69E5A3E4-38F9-46DA-AF3A-E3726E8CBC55}" type="sibTrans" cxnId="{15C70BFE-2D65-43CD-A33E-29B10717D160}">
      <dgm:prSet/>
      <dgm:spPr/>
      <dgm:t>
        <a:bodyPr/>
        <a:lstStyle/>
        <a:p>
          <a:endParaRPr lang="en-GB" sz="1800">
            <a:latin typeface="Aptos Display" panose="020B0004020202020204" pitchFamily="34" charset="0"/>
          </a:endParaRPr>
        </a:p>
      </dgm:t>
    </dgm:pt>
    <dgm:pt modelId="{E8CF381E-4028-4668-B817-D989C0BF1E45}">
      <dgm:prSet custT="1"/>
      <dgm:spPr/>
      <dgm:t>
        <a:bodyPr/>
        <a:lstStyle/>
        <a:p>
          <a:r>
            <a:rPr lang="en-GB" sz="1600" dirty="0">
              <a:latin typeface="Aptos Display" panose="020B0004020202020204" pitchFamily="34" charset="0"/>
            </a:rPr>
            <a:t>Enabled £135 million of spending in local shops </a:t>
          </a:r>
        </a:p>
      </dgm:t>
    </dgm:pt>
    <dgm:pt modelId="{65AE8033-DAC7-469C-942E-E6E1DD97E662}" type="parTrans" cxnId="{E0123BB9-7C8D-4828-9B4F-D62072F79A9B}">
      <dgm:prSet/>
      <dgm:spPr/>
      <dgm:t>
        <a:bodyPr/>
        <a:lstStyle/>
        <a:p>
          <a:endParaRPr lang="en-GB" sz="1800">
            <a:latin typeface="Aptos Display" panose="020B0004020202020204" pitchFamily="34" charset="0"/>
          </a:endParaRPr>
        </a:p>
      </dgm:t>
    </dgm:pt>
    <dgm:pt modelId="{7251F4AE-8311-4722-9337-9888D929F048}" type="sibTrans" cxnId="{E0123BB9-7C8D-4828-9B4F-D62072F79A9B}">
      <dgm:prSet/>
      <dgm:spPr/>
      <dgm:t>
        <a:bodyPr/>
        <a:lstStyle/>
        <a:p>
          <a:endParaRPr lang="en-GB" sz="1800">
            <a:latin typeface="Aptos Display" panose="020B0004020202020204" pitchFamily="34" charset="0"/>
          </a:endParaRPr>
        </a:p>
      </dgm:t>
    </dgm:pt>
    <dgm:pt modelId="{19648235-251E-4DB6-B5A0-CBD7E9413F8C}">
      <dgm:prSet phldrT="[Text]" custT="1"/>
      <dgm:spPr/>
      <dgm:t>
        <a:bodyPr/>
        <a:lstStyle/>
        <a:p>
          <a:r>
            <a:rPr lang="en-GB" sz="1600" dirty="0">
              <a:latin typeface="Aptos Display" panose="020B0004020202020204" pitchFamily="34" charset="0"/>
            </a:rPr>
            <a:t>Enabled a £329 million spend on industry suppliers </a:t>
          </a:r>
        </a:p>
      </dgm:t>
    </dgm:pt>
    <dgm:pt modelId="{F6FAF2EE-43BC-4ABF-95A3-DA47D1654A34}" type="parTrans" cxnId="{8BFFC4B4-E6A9-46DA-B880-C9DBD5504847}">
      <dgm:prSet/>
      <dgm:spPr/>
      <dgm:t>
        <a:bodyPr/>
        <a:lstStyle/>
        <a:p>
          <a:endParaRPr lang="en-GB" sz="1800">
            <a:latin typeface="Aptos Display" panose="020B0004020202020204" pitchFamily="34" charset="0"/>
          </a:endParaRPr>
        </a:p>
      </dgm:t>
    </dgm:pt>
    <dgm:pt modelId="{5A0954EB-B3A3-49EF-9E1B-0888903BEA3D}" type="sibTrans" cxnId="{8BFFC4B4-E6A9-46DA-B880-C9DBD5504847}">
      <dgm:prSet/>
      <dgm:spPr/>
      <dgm:t>
        <a:bodyPr/>
        <a:lstStyle/>
        <a:p>
          <a:endParaRPr lang="en-GB" sz="1800">
            <a:latin typeface="Aptos Display" panose="020B0004020202020204" pitchFamily="34" charset="0"/>
          </a:endParaRPr>
        </a:p>
      </dgm:t>
    </dgm:pt>
    <dgm:pt modelId="{FB0C2FA5-B0D3-41CB-9ABC-FF78C436C669}" type="pres">
      <dgm:prSet presAssocID="{A6C66597-0CCF-438B-A520-407071A0241C}" presName="Name0" presStyleCnt="0">
        <dgm:presLayoutVars>
          <dgm:chMax val="7"/>
          <dgm:chPref val="7"/>
          <dgm:dir/>
        </dgm:presLayoutVars>
      </dgm:prSet>
      <dgm:spPr/>
    </dgm:pt>
    <dgm:pt modelId="{80CCAA51-0043-4DC1-A5B8-3FA0A87A4BD2}" type="pres">
      <dgm:prSet presAssocID="{A6C66597-0CCF-438B-A520-407071A0241C}" presName="Name1" presStyleCnt="0"/>
      <dgm:spPr/>
    </dgm:pt>
    <dgm:pt modelId="{DE845BCF-CB49-4DA7-A081-9ED178362488}" type="pres">
      <dgm:prSet presAssocID="{A6C66597-0CCF-438B-A520-407071A0241C}" presName="cycle" presStyleCnt="0"/>
      <dgm:spPr/>
    </dgm:pt>
    <dgm:pt modelId="{78CC2AC8-3202-4E88-8363-0C2B2EC8E923}" type="pres">
      <dgm:prSet presAssocID="{A6C66597-0CCF-438B-A520-407071A0241C}" presName="srcNode" presStyleLbl="node1" presStyleIdx="0" presStyleCnt="5"/>
      <dgm:spPr/>
    </dgm:pt>
    <dgm:pt modelId="{F18A23B2-4553-4AB0-BD9B-39D386EE4BB5}" type="pres">
      <dgm:prSet presAssocID="{A6C66597-0CCF-438B-A520-407071A0241C}" presName="conn" presStyleLbl="parChTrans1D2" presStyleIdx="0" presStyleCnt="1"/>
      <dgm:spPr/>
    </dgm:pt>
    <dgm:pt modelId="{87D562F0-C3C5-4C92-8338-66824B0A15F3}" type="pres">
      <dgm:prSet presAssocID="{A6C66597-0CCF-438B-A520-407071A0241C}" presName="extraNode" presStyleLbl="node1" presStyleIdx="0" presStyleCnt="5"/>
      <dgm:spPr/>
    </dgm:pt>
    <dgm:pt modelId="{F08D8C1E-386A-4C1C-8290-B14B689E6D6B}" type="pres">
      <dgm:prSet presAssocID="{A6C66597-0CCF-438B-A520-407071A0241C}" presName="dstNode" presStyleLbl="node1" presStyleIdx="0" presStyleCnt="5"/>
      <dgm:spPr/>
    </dgm:pt>
    <dgm:pt modelId="{AFEE1AD1-0E16-4E8B-B46A-02EEAA0698B3}" type="pres">
      <dgm:prSet presAssocID="{1307EF00-B738-4AD7-A0E1-E907DAF4B222}" presName="text_1" presStyleLbl="node1" presStyleIdx="0" presStyleCnt="5">
        <dgm:presLayoutVars>
          <dgm:bulletEnabled val="1"/>
        </dgm:presLayoutVars>
      </dgm:prSet>
      <dgm:spPr/>
    </dgm:pt>
    <dgm:pt modelId="{CA8AB84A-17EE-4CCB-9ECD-2B0686F48B4E}" type="pres">
      <dgm:prSet presAssocID="{1307EF00-B738-4AD7-A0E1-E907DAF4B222}" presName="accent_1" presStyleCnt="0"/>
      <dgm:spPr/>
    </dgm:pt>
    <dgm:pt modelId="{2DABE4A7-F609-4026-97E0-57B6366646FC}" type="pres">
      <dgm:prSet presAssocID="{1307EF00-B738-4AD7-A0E1-E907DAF4B222}" presName="accentRepeatNode" presStyleLbl="solidFgAcc1" presStyleIdx="0" presStyleCnt="5"/>
      <dgm:spPr/>
    </dgm:pt>
    <dgm:pt modelId="{24F7AB09-2D58-4EE2-80E7-3931D2404C65}" type="pres">
      <dgm:prSet presAssocID="{66DE690D-4E28-464D-A389-120750943513}" presName="text_2" presStyleLbl="node1" presStyleIdx="1" presStyleCnt="5">
        <dgm:presLayoutVars>
          <dgm:bulletEnabled val="1"/>
        </dgm:presLayoutVars>
      </dgm:prSet>
      <dgm:spPr/>
    </dgm:pt>
    <dgm:pt modelId="{0C2128C8-A8DD-4222-84D6-5AF83573AFA2}" type="pres">
      <dgm:prSet presAssocID="{66DE690D-4E28-464D-A389-120750943513}" presName="accent_2" presStyleCnt="0"/>
      <dgm:spPr/>
    </dgm:pt>
    <dgm:pt modelId="{0C3E0648-6424-4DD7-8ACE-DD56F9A2E32A}" type="pres">
      <dgm:prSet presAssocID="{66DE690D-4E28-464D-A389-120750943513}" presName="accentRepeatNode" presStyleLbl="solidFgAcc1" presStyleIdx="1" presStyleCnt="5"/>
      <dgm:spPr/>
    </dgm:pt>
    <dgm:pt modelId="{63D2A51B-C826-48A6-84E9-0CABB7940339}" type="pres">
      <dgm:prSet presAssocID="{E8CF381E-4028-4668-B817-D989C0BF1E45}" presName="text_3" presStyleLbl="node1" presStyleIdx="2" presStyleCnt="5">
        <dgm:presLayoutVars>
          <dgm:bulletEnabled val="1"/>
        </dgm:presLayoutVars>
      </dgm:prSet>
      <dgm:spPr/>
    </dgm:pt>
    <dgm:pt modelId="{5D66D4D9-10F4-4AE8-8C2B-F36AAD445CAE}" type="pres">
      <dgm:prSet presAssocID="{E8CF381E-4028-4668-B817-D989C0BF1E45}" presName="accent_3" presStyleCnt="0"/>
      <dgm:spPr/>
    </dgm:pt>
    <dgm:pt modelId="{1DBDF50F-7A1C-49CA-AED9-717E56BDCBBF}" type="pres">
      <dgm:prSet presAssocID="{E8CF381E-4028-4668-B817-D989C0BF1E45}" presName="accentRepeatNode" presStyleLbl="solidFgAcc1" presStyleIdx="2" presStyleCnt="5"/>
      <dgm:spPr/>
    </dgm:pt>
    <dgm:pt modelId="{2BC44FE4-B4CB-4FB4-94A4-269D5989834A}" type="pres">
      <dgm:prSet presAssocID="{F6B5BF91-D96D-4D93-AFC9-B1BFA029BC28}" presName="text_4" presStyleLbl="node1" presStyleIdx="3" presStyleCnt="5">
        <dgm:presLayoutVars>
          <dgm:bulletEnabled val="1"/>
        </dgm:presLayoutVars>
      </dgm:prSet>
      <dgm:spPr/>
    </dgm:pt>
    <dgm:pt modelId="{0680EFFA-DE0A-4722-AF35-CB3C1BA52CB9}" type="pres">
      <dgm:prSet presAssocID="{F6B5BF91-D96D-4D93-AFC9-B1BFA029BC28}" presName="accent_4" presStyleCnt="0"/>
      <dgm:spPr/>
    </dgm:pt>
    <dgm:pt modelId="{5518348E-E228-4199-A6F5-019AB67C6C69}" type="pres">
      <dgm:prSet presAssocID="{F6B5BF91-D96D-4D93-AFC9-B1BFA029BC28}" presName="accentRepeatNode" presStyleLbl="solidFgAcc1" presStyleIdx="3" presStyleCnt="5"/>
      <dgm:spPr/>
    </dgm:pt>
    <dgm:pt modelId="{3303E05E-09D3-4A82-847E-7B06056DF234}" type="pres">
      <dgm:prSet presAssocID="{19648235-251E-4DB6-B5A0-CBD7E9413F8C}" presName="text_5" presStyleLbl="node1" presStyleIdx="4" presStyleCnt="5">
        <dgm:presLayoutVars>
          <dgm:bulletEnabled val="1"/>
        </dgm:presLayoutVars>
      </dgm:prSet>
      <dgm:spPr/>
    </dgm:pt>
    <dgm:pt modelId="{F524A84B-FF6E-4C10-8521-E2A743689C57}" type="pres">
      <dgm:prSet presAssocID="{19648235-251E-4DB6-B5A0-CBD7E9413F8C}" presName="accent_5" presStyleCnt="0"/>
      <dgm:spPr/>
    </dgm:pt>
    <dgm:pt modelId="{B97FAFC2-E016-496D-9EF1-75DBC78CED5A}" type="pres">
      <dgm:prSet presAssocID="{19648235-251E-4DB6-B5A0-CBD7E9413F8C}" presName="accentRepeatNode" presStyleLbl="solidFgAcc1" presStyleIdx="4" presStyleCnt="5"/>
      <dgm:spPr/>
    </dgm:pt>
  </dgm:ptLst>
  <dgm:cxnLst>
    <dgm:cxn modelId="{67176728-D282-44D5-BBB4-CEFE9B365D7B}" srcId="{A6C66597-0CCF-438B-A520-407071A0241C}" destId="{66DE690D-4E28-464D-A389-120750943513}" srcOrd="1" destOrd="0" parTransId="{F59D1546-A44B-4ED4-A4F0-FEE313B00E8A}" sibTransId="{6E34C7BC-E3C2-4816-A183-FC1991DC2AE3}"/>
    <dgm:cxn modelId="{A03F4A2A-F9E6-43D2-905C-214FFB2F0168}" type="presOf" srcId="{1307EF00-B738-4AD7-A0E1-E907DAF4B222}" destId="{AFEE1AD1-0E16-4E8B-B46A-02EEAA0698B3}" srcOrd="0" destOrd="0" presId="urn:microsoft.com/office/officeart/2008/layout/VerticalCurvedList"/>
    <dgm:cxn modelId="{7C6D073D-61B0-4379-B4C3-28ADBF16869C}" type="presOf" srcId="{F6B5BF91-D96D-4D93-AFC9-B1BFA029BC28}" destId="{2BC44FE4-B4CB-4FB4-94A4-269D5989834A}" srcOrd="0" destOrd="0" presId="urn:microsoft.com/office/officeart/2008/layout/VerticalCurvedList"/>
    <dgm:cxn modelId="{E576236B-966E-4849-A6D7-DFA5995E1D34}" type="presOf" srcId="{19648235-251E-4DB6-B5A0-CBD7E9413F8C}" destId="{3303E05E-09D3-4A82-847E-7B06056DF234}" srcOrd="0" destOrd="0" presId="urn:microsoft.com/office/officeart/2008/layout/VerticalCurvedList"/>
    <dgm:cxn modelId="{ADC3C87B-9A93-4D58-94A1-CD260AE5EC5B}" srcId="{A6C66597-0CCF-438B-A520-407071A0241C}" destId="{1307EF00-B738-4AD7-A0E1-E907DAF4B222}" srcOrd="0" destOrd="0" parTransId="{E7A4FCC7-7074-41A7-83EB-33130D72B233}" sibTransId="{2E25DD2C-F15F-4627-A04A-E1D39E9CCFF1}"/>
    <dgm:cxn modelId="{EC90B49E-D247-4659-BFA4-9E074851C5AC}" type="presOf" srcId="{66DE690D-4E28-464D-A389-120750943513}" destId="{24F7AB09-2D58-4EE2-80E7-3931D2404C65}" srcOrd="0" destOrd="0" presId="urn:microsoft.com/office/officeart/2008/layout/VerticalCurvedList"/>
    <dgm:cxn modelId="{03E4CDB3-81D2-4226-B5B2-0DA94F717F26}" type="presOf" srcId="{2E25DD2C-F15F-4627-A04A-E1D39E9CCFF1}" destId="{F18A23B2-4553-4AB0-BD9B-39D386EE4BB5}" srcOrd="0" destOrd="0" presId="urn:microsoft.com/office/officeart/2008/layout/VerticalCurvedList"/>
    <dgm:cxn modelId="{8BFFC4B4-E6A9-46DA-B880-C9DBD5504847}" srcId="{A6C66597-0CCF-438B-A520-407071A0241C}" destId="{19648235-251E-4DB6-B5A0-CBD7E9413F8C}" srcOrd="4" destOrd="0" parTransId="{F6FAF2EE-43BC-4ABF-95A3-DA47D1654A34}" sibTransId="{5A0954EB-B3A3-49EF-9E1B-0888903BEA3D}"/>
    <dgm:cxn modelId="{E0123BB9-7C8D-4828-9B4F-D62072F79A9B}" srcId="{A6C66597-0CCF-438B-A520-407071A0241C}" destId="{E8CF381E-4028-4668-B817-D989C0BF1E45}" srcOrd="2" destOrd="0" parTransId="{65AE8033-DAC7-469C-942E-E6E1DD97E662}" sibTransId="{7251F4AE-8311-4722-9337-9888D929F048}"/>
    <dgm:cxn modelId="{530150C1-5774-4A08-8620-D63CFF85A82B}" type="presOf" srcId="{A6C66597-0CCF-438B-A520-407071A0241C}" destId="{FB0C2FA5-B0D3-41CB-9ABC-FF78C436C669}" srcOrd="0" destOrd="0" presId="urn:microsoft.com/office/officeart/2008/layout/VerticalCurvedList"/>
    <dgm:cxn modelId="{808B45FA-1319-42C2-94E0-14DE8E5DA58B}" type="presOf" srcId="{E8CF381E-4028-4668-B817-D989C0BF1E45}" destId="{63D2A51B-C826-48A6-84E9-0CABB7940339}" srcOrd="0" destOrd="0" presId="urn:microsoft.com/office/officeart/2008/layout/VerticalCurvedList"/>
    <dgm:cxn modelId="{15C70BFE-2D65-43CD-A33E-29B10717D160}" srcId="{A6C66597-0CCF-438B-A520-407071A0241C}" destId="{F6B5BF91-D96D-4D93-AFC9-B1BFA029BC28}" srcOrd="3" destOrd="0" parTransId="{55530488-D8E7-411C-8720-C074AEFDCB8A}" sibTransId="{69E5A3E4-38F9-46DA-AF3A-E3726E8CBC55}"/>
    <dgm:cxn modelId="{2AB34B3C-CFAF-412C-B7B2-36FBED79AB05}" type="presParOf" srcId="{FB0C2FA5-B0D3-41CB-9ABC-FF78C436C669}" destId="{80CCAA51-0043-4DC1-A5B8-3FA0A87A4BD2}" srcOrd="0" destOrd="0" presId="urn:microsoft.com/office/officeart/2008/layout/VerticalCurvedList"/>
    <dgm:cxn modelId="{AAE4E7F0-C9F5-4960-B843-5B0EF346D8A2}" type="presParOf" srcId="{80CCAA51-0043-4DC1-A5B8-3FA0A87A4BD2}" destId="{DE845BCF-CB49-4DA7-A081-9ED178362488}" srcOrd="0" destOrd="0" presId="urn:microsoft.com/office/officeart/2008/layout/VerticalCurvedList"/>
    <dgm:cxn modelId="{A6516162-7C97-44D7-BCC9-00C65C40C98C}" type="presParOf" srcId="{DE845BCF-CB49-4DA7-A081-9ED178362488}" destId="{78CC2AC8-3202-4E88-8363-0C2B2EC8E923}" srcOrd="0" destOrd="0" presId="urn:microsoft.com/office/officeart/2008/layout/VerticalCurvedList"/>
    <dgm:cxn modelId="{147525F6-6BE5-4B5D-B714-83A715B5D1CC}" type="presParOf" srcId="{DE845BCF-CB49-4DA7-A081-9ED178362488}" destId="{F18A23B2-4553-4AB0-BD9B-39D386EE4BB5}" srcOrd="1" destOrd="0" presId="urn:microsoft.com/office/officeart/2008/layout/VerticalCurvedList"/>
    <dgm:cxn modelId="{4B7DEF81-1B84-4EB0-A9F4-9D8999B2D941}" type="presParOf" srcId="{DE845BCF-CB49-4DA7-A081-9ED178362488}" destId="{87D562F0-C3C5-4C92-8338-66824B0A15F3}" srcOrd="2" destOrd="0" presId="urn:microsoft.com/office/officeart/2008/layout/VerticalCurvedList"/>
    <dgm:cxn modelId="{D3FEB461-8292-4626-8944-CE18E86F4764}" type="presParOf" srcId="{DE845BCF-CB49-4DA7-A081-9ED178362488}" destId="{F08D8C1E-386A-4C1C-8290-B14B689E6D6B}" srcOrd="3" destOrd="0" presId="urn:microsoft.com/office/officeart/2008/layout/VerticalCurvedList"/>
    <dgm:cxn modelId="{3F7E4B6E-5B51-4A9C-8388-72B7A0980CFF}" type="presParOf" srcId="{80CCAA51-0043-4DC1-A5B8-3FA0A87A4BD2}" destId="{AFEE1AD1-0E16-4E8B-B46A-02EEAA0698B3}" srcOrd="1" destOrd="0" presId="urn:microsoft.com/office/officeart/2008/layout/VerticalCurvedList"/>
    <dgm:cxn modelId="{D6E3E2CB-9AAB-4FA5-B536-CD6821F0F2CA}" type="presParOf" srcId="{80CCAA51-0043-4DC1-A5B8-3FA0A87A4BD2}" destId="{CA8AB84A-17EE-4CCB-9ECD-2B0686F48B4E}" srcOrd="2" destOrd="0" presId="urn:microsoft.com/office/officeart/2008/layout/VerticalCurvedList"/>
    <dgm:cxn modelId="{9248205B-5012-47F6-B383-630E0F738903}" type="presParOf" srcId="{CA8AB84A-17EE-4CCB-9ECD-2B0686F48B4E}" destId="{2DABE4A7-F609-4026-97E0-57B6366646FC}" srcOrd="0" destOrd="0" presId="urn:microsoft.com/office/officeart/2008/layout/VerticalCurvedList"/>
    <dgm:cxn modelId="{F08D1297-4F9D-4131-821C-7DD681F29264}" type="presParOf" srcId="{80CCAA51-0043-4DC1-A5B8-3FA0A87A4BD2}" destId="{24F7AB09-2D58-4EE2-80E7-3931D2404C65}" srcOrd="3" destOrd="0" presId="urn:microsoft.com/office/officeart/2008/layout/VerticalCurvedList"/>
    <dgm:cxn modelId="{36CA4A8D-729A-468A-A835-95C39C53D8BD}" type="presParOf" srcId="{80CCAA51-0043-4DC1-A5B8-3FA0A87A4BD2}" destId="{0C2128C8-A8DD-4222-84D6-5AF83573AFA2}" srcOrd="4" destOrd="0" presId="urn:microsoft.com/office/officeart/2008/layout/VerticalCurvedList"/>
    <dgm:cxn modelId="{AD649EE8-E574-4865-84FE-804A9F113537}" type="presParOf" srcId="{0C2128C8-A8DD-4222-84D6-5AF83573AFA2}" destId="{0C3E0648-6424-4DD7-8ACE-DD56F9A2E32A}" srcOrd="0" destOrd="0" presId="urn:microsoft.com/office/officeart/2008/layout/VerticalCurvedList"/>
    <dgm:cxn modelId="{01229749-CDE3-4FE6-A6EB-6C08068732D8}" type="presParOf" srcId="{80CCAA51-0043-4DC1-A5B8-3FA0A87A4BD2}" destId="{63D2A51B-C826-48A6-84E9-0CABB7940339}" srcOrd="5" destOrd="0" presId="urn:microsoft.com/office/officeart/2008/layout/VerticalCurvedList"/>
    <dgm:cxn modelId="{B42E5677-B6D2-49E8-8072-BAD2D01B67AB}" type="presParOf" srcId="{80CCAA51-0043-4DC1-A5B8-3FA0A87A4BD2}" destId="{5D66D4D9-10F4-4AE8-8C2B-F36AAD445CAE}" srcOrd="6" destOrd="0" presId="urn:microsoft.com/office/officeart/2008/layout/VerticalCurvedList"/>
    <dgm:cxn modelId="{A3D42F9A-B76D-4E08-AC8D-27731BB932DE}" type="presParOf" srcId="{5D66D4D9-10F4-4AE8-8C2B-F36AAD445CAE}" destId="{1DBDF50F-7A1C-49CA-AED9-717E56BDCBBF}" srcOrd="0" destOrd="0" presId="urn:microsoft.com/office/officeart/2008/layout/VerticalCurvedList"/>
    <dgm:cxn modelId="{83DE1930-A5E9-4C04-BA52-CC3D3F6DA8DD}" type="presParOf" srcId="{80CCAA51-0043-4DC1-A5B8-3FA0A87A4BD2}" destId="{2BC44FE4-B4CB-4FB4-94A4-269D5989834A}" srcOrd="7" destOrd="0" presId="urn:microsoft.com/office/officeart/2008/layout/VerticalCurvedList"/>
    <dgm:cxn modelId="{F5F1EB44-5F0F-45BF-A5EB-0C0B9BF76B6E}" type="presParOf" srcId="{80CCAA51-0043-4DC1-A5B8-3FA0A87A4BD2}" destId="{0680EFFA-DE0A-4722-AF35-CB3C1BA52CB9}" srcOrd="8" destOrd="0" presId="urn:microsoft.com/office/officeart/2008/layout/VerticalCurvedList"/>
    <dgm:cxn modelId="{2FD7E08F-8E82-4EFC-8C8C-1ABCE813EE20}" type="presParOf" srcId="{0680EFFA-DE0A-4722-AF35-CB3C1BA52CB9}" destId="{5518348E-E228-4199-A6F5-019AB67C6C69}" srcOrd="0" destOrd="0" presId="urn:microsoft.com/office/officeart/2008/layout/VerticalCurvedList"/>
    <dgm:cxn modelId="{67C4DEAA-C5C8-4543-8725-1C64E44B6B10}" type="presParOf" srcId="{80CCAA51-0043-4DC1-A5B8-3FA0A87A4BD2}" destId="{3303E05E-09D3-4A82-847E-7B06056DF234}" srcOrd="9" destOrd="0" presId="urn:microsoft.com/office/officeart/2008/layout/VerticalCurvedList"/>
    <dgm:cxn modelId="{D6B4AD5E-DDF7-4E9D-8157-5E04B9D8E3F4}" type="presParOf" srcId="{80CCAA51-0043-4DC1-A5B8-3FA0A87A4BD2}" destId="{F524A84B-FF6E-4C10-8521-E2A743689C57}" srcOrd="10" destOrd="0" presId="urn:microsoft.com/office/officeart/2008/layout/VerticalCurvedList"/>
    <dgm:cxn modelId="{A7FEEA81-3274-4B9C-86C3-AACF828839F7}" type="presParOf" srcId="{F524A84B-FF6E-4C10-8521-E2A743689C57}" destId="{B97FAFC2-E016-496D-9EF1-75DBC78CED5A}" srcOrd="0" destOrd="0" presId="urn:microsoft.com/office/officeart/2008/layout/VerticalCurvedList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29E5CA5-6B6B-4810-93BD-9EA5CED6E582}" type="doc">
      <dgm:prSet loTypeId="urn:microsoft.com/office/officeart/2008/layout/LinedList" loCatId="list" qsTypeId="urn:microsoft.com/office/officeart/2005/8/quickstyle/simple1" qsCatId="simple" csTypeId="urn:microsoft.com/office/officeart/2005/8/colors/accent1_3" csCatId="accent1" phldr="1"/>
      <dgm:spPr/>
      <dgm:t>
        <a:bodyPr/>
        <a:lstStyle/>
        <a:p>
          <a:endParaRPr lang="en-GB"/>
        </a:p>
      </dgm:t>
    </dgm:pt>
    <dgm:pt modelId="{CAC19729-5B3F-4F78-8140-E5E5A1CEF973}">
      <dgm:prSet custT="1"/>
      <dgm:spPr/>
      <dgm:t>
        <a:bodyPr/>
        <a:lstStyle/>
        <a:p>
          <a:pPr rtl="0"/>
          <a:r>
            <a:rPr lang="en-GB" sz="1400" dirty="0">
              <a:latin typeface="Aptos Display" panose="020B0004020202020204" pitchFamily="34" charset="0"/>
            </a:rPr>
            <a:t>In 2022-23, 3,369 additional affordable housing units were delivered across Wales, a 26% increase from the previous year but 9% lower than the peak year of affordable delivery in 2020-21.</a:t>
          </a:r>
        </a:p>
      </dgm:t>
    </dgm:pt>
    <dgm:pt modelId="{F194B08F-261E-4184-B22C-6F47EA43DC1A}" type="parTrans" cxnId="{F9571C9F-792C-4686-ADE8-AE444531F207}">
      <dgm:prSet/>
      <dgm:spPr/>
      <dgm:t>
        <a:bodyPr/>
        <a:lstStyle/>
        <a:p>
          <a:endParaRPr lang="en-GB"/>
        </a:p>
      </dgm:t>
    </dgm:pt>
    <dgm:pt modelId="{CC5DB80B-02EE-4901-A041-74F028E50109}" type="sibTrans" cxnId="{F9571C9F-792C-4686-ADE8-AE444531F207}">
      <dgm:prSet/>
      <dgm:spPr/>
      <dgm:t>
        <a:bodyPr/>
        <a:lstStyle/>
        <a:p>
          <a:endParaRPr lang="en-GB"/>
        </a:p>
      </dgm:t>
    </dgm:pt>
    <dgm:pt modelId="{4A1FC490-9396-448D-8C32-F9794DEBD0BD}">
      <dgm:prSet custT="1"/>
      <dgm:spPr/>
      <dgm:t>
        <a:bodyPr/>
        <a:lstStyle/>
        <a:p>
          <a:r>
            <a:rPr lang="en-GB" sz="1400" dirty="0">
              <a:latin typeface="Aptos Display" panose="020B0004020202020204" pitchFamily="34" charset="0"/>
            </a:rPr>
            <a:t>30% of all additional affordable housing was delivered through planning obligations, compared with 27% the previous year.</a:t>
          </a:r>
        </a:p>
      </dgm:t>
    </dgm:pt>
    <dgm:pt modelId="{66D5C431-31AE-4772-B282-749594881D60}" type="parTrans" cxnId="{03981F7C-BB30-48D5-8C3F-14BECF2A7AB2}">
      <dgm:prSet/>
      <dgm:spPr/>
      <dgm:t>
        <a:bodyPr/>
        <a:lstStyle/>
        <a:p>
          <a:endParaRPr lang="en-GB"/>
        </a:p>
      </dgm:t>
    </dgm:pt>
    <dgm:pt modelId="{E728A8E8-3CB4-4EBE-9115-EC3B4A06B736}" type="sibTrans" cxnId="{03981F7C-BB30-48D5-8C3F-14BECF2A7AB2}">
      <dgm:prSet/>
      <dgm:spPr/>
      <dgm:t>
        <a:bodyPr/>
        <a:lstStyle/>
        <a:p>
          <a:endParaRPr lang="en-GB"/>
        </a:p>
      </dgm:t>
    </dgm:pt>
    <dgm:pt modelId="{28E28158-E6FF-456F-9E8D-EB41714718A0}">
      <dgm:prSet custT="1"/>
      <dgm:spPr/>
      <dgm:t>
        <a:bodyPr/>
        <a:lstStyle/>
        <a:p>
          <a:pPr rtl="0"/>
          <a:r>
            <a:rPr lang="en-GB" sz="1400" dirty="0">
              <a:latin typeface="Aptos Display" panose="020B0004020202020204" pitchFamily="34" charset="0"/>
            </a:rPr>
            <a:t>Of these, 1,024 affordable housing units were delivered through planning obligations (Section 106 agreements).</a:t>
          </a:r>
        </a:p>
      </dgm:t>
    </dgm:pt>
    <dgm:pt modelId="{FE274898-B4E0-4C88-865F-075AB4B699AB}" type="parTrans" cxnId="{59C62F6F-88E5-4FD1-9190-A3917F1388E9}">
      <dgm:prSet/>
      <dgm:spPr/>
      <dgm:t>
        <a:bodyPr/>
        <a:lstStyle/>
        <a:p>
          <a:endParaRPr lang="en-GB"/>
        </a:p>
      </dgm:t>
    </dgm:pt>
    <dgm:pt modelId="{D2CF061E-6654-4509-BD4D-C7913F031080}" type="sibTrans" cxnId="{59C62F6F-88E5-4FD1-9190-A3917F1388E9}">
      <dgm:prSet/>
      <dgm:spPr/>
      <dgm:t>
        <a:bodyPr/>
        <a:lstStyle/>
        <a:p>
          <a:endParaRPr lang="en-GB"/>
        </a:p>
      </dgm:t>
    </dgm:pt>
    <dgm:pt modelId="{E45E28F9-C415-4F83-86F5-7A8737E7E11C}">
      <dgm:prSet custT="1"/>
      <dgm:spPr/>
      <dgm:t>
        <a:bodyPr/>
        <a:lstStyle/>
        <a:p>
          <a:r>
            <a:rPr lang="en-GB" sz="1400" dirty="0">
              <a:latin typeface="Aptos Display" panose="020B0004020202020204" pitchFamily="34" charset="0"/>
            </a:rPr>
            <a:t>The private sector also delivered 21% of affordable homes (2,136 units) over the course of the last Government from 2016-2021.</a:t>
          </a:r>
        </a:p>
      </dgm:t>
    </dgm:pt>
    <dgm:pt modelId="{3DDCD012-95C2-43D6-B0A5-ADC3D3CE1E2F}" type="parTrans" cxnId="{797401E8-AE85-4437-8AEF-9586CCF00DAC}">
      <dgm:prSet/>
      <dgm:spPr/>
      <dgm:t>
        <a:bodyPr/>
        <a:lstStyle/>
        <a:p>
          <a:endParaRPr lang="en-GB"/>
        </a:p>
      </dgm:t>
    </dgm:pt>
    <dgm:pt modelId="{A6078137-403B-41A8-B57F-6AFBB3B3E303}" type="sibTrans" cxnId="{797401E8-AE85-4437-8AEF-9586CCF00DAC}">
      <dgm:prSet/>
      <dgm:spPr/>
      <dgm:t>
        <a:bodyPr/>
        <a:lstStyle/>
        <a:p>
          <a:endParaRPr lang="en-GB"/>
        </a:p>
      </dgm:t>
    </dgm:pt>
    <dgm:pt modelId="{3AE4A7A3-0D34-4167-AB3C-60BDD00B2940}" type="pres">
      <dgm:prSet presAssocID="{429E5CA5-6B6B-4810-93BD-9EA5CED6E582}" presName="vert0" presStyleCnt="0">
        <dgm:presLayoutVars>
          <dgm:dir/>
          <dgm:animOne val="branch"/>
          <dgm:animLvl val="lvl"/>
        </dgm:presLayoutVars>
      </dgm:prSet>
      <dgm:spPr/>
    </dgm:pt>
    <dgm:pt modelId="{BBD90CC3-C6CE-4C80-9343-F883C6A0C86A}" type="pres">
      <dgm:prSet presAssocID="{CAC19729-5B3F-4F78-8140-E5E5A1CEF973}" presName="thickLine" presStyleLbl="alignNode1" presStyleIdx="0" presStyleCnt="4"/>
      <dgm:spPr/>
    </dgm:pt>
    <dgm:pt modelId="{721B603D-871C-46BC-80E8-8533D1F4D33B}" type="pres">
      <dgm:prSet presAssocID="{CAC19729-5B3F-4F78-8140-E5E5A1CEF973}" presName="horz1" presStyleCnt="0"/>
      <dgm:spPr/>
    </dgm:pt>
    <dgm:pt modelId="{FC6F8904-F65B-4A8A-B214-16EDD9673C9A}" type="pres">
      <dgm:prSet presAssocID="{CAC19729-5B3F-4F78-8140-E5E5A1CEF973}" presName="tx1" presStyleLbl="revTx" presStyleIdx="0" presStyleCnt="4"/>
      <dgm:spPr/>
    </dgm:pt>
    <dgm:pt modelId="{CD2B401F-B346-47DF-9B06-423FEFEB3D4A}" type="pres">
      <dgm:prSet presAssocID="{CAC19729-5B3F-4F78-8140-E5E5A1CEF973}" presName="vert1" presStyleCnt="0"/>
      <dgm:spPr/>
    </dgm:pt>
    <dgm:pt modelId="{4880D976-F446-454E-A69B-3A24A82E0928}" type="pres">
      <dgm:prSet presAssocID="{28E28158-E6FF-456F-9E8D-EB41714718A0}" presName="thickLine" presStyleLbl="alignNode1" presStyleIdx="1" presStyleCnt="4"/>
      <dgm:spPr/>
    </dgm:pt>
    <dgm:pt modelId="{15439C98-BAF0-4536-80C9-7DBF5E980E80}" type="pres">
      <dgm:prSet presAssocID="{28E28158-E6FF-456F-9E8D-EB41714718A0}" presName="horz1" presStyleCnt="0"/>
      <dgm:spPr/>
    </dgm:pt>
    <dgm:pt modelId="{6FE5CD4C-4E51-4A91-B151-FDD373EE478D}" type="pres">
      <dgm:prSet presAssocID="{28E28158-E6FF-456F-9E8D-EB41714718A0}" presName="tx1" presStyleLbl="revTx" presStyleIdx="1" presStyleCnt="4"/>
      <dgm:spPr/>
    </dgm:pt>
    <dgm:pt modelId="{8FDA2D32-0019-42C9-9067-02616A405ADB}" type="pres">
      <dgm:prSet presAssocID="{28E28158-E6FF-456F-9E8D-EB41714718A0}" presName="vert1" presStyleCnt="0"/>
      <dgm:spPr/>
    </dgm:pt>
    <dgm:pt modelId="{D94A6F5F-921E-4AB2-BEA6-3A2ADC47EC9B}" type="pres">
      <dgm:prSet presAssocID="{4A1FC490-9396-448D-8C32-F9794DEBD0BD}" presName="thickLine" presStyleLbl="alignNode1" presStyleIdx="2" presStyleCnt="4"/>
      <dgm:spPr/>
    </dgm:pt>
    <dgm:pt modelId="{DA9E32D8-7652-46DD-A84F-A5BDE4666C6C}" type="pres">
      <dgm:prSet presAssocID="{4A1FC490-9396-448D-8C32-F9794DEBD0BD}" presName="horz1" presStyleCnt="0"/>
      <dgm:spPr/>
    </dgm:pt>
    <dgm:pt modelId="{3B1114F5-BCC9-4298-8C37-42F124FE7AED}" type="pres">
      <dgm:prSet presAssocID="{4A1FC490-9396-448D-8C32-F9794DEBD0BD}" presName="tx1" presStyleLbl="revTx" presStyleIdx="2" presStyleCnt="4"/>
      <dgm:spPr/>
    </dgm:pt>
    <dgm:pt modelId="{B0825EB2-1112-46C2-933F-4D99AF8F0BCA}" type="pres">
      <dgm:prSet presAssocID="{4A1FC490-9396-448D-8C32-F9794DEBD0BD}" presName="vert1" presStyleCnt="0"/>
      <dgm:spPr/>
    </dgm:pt>
    <dgm:pt modelId="{071883FD-BBE7-49EE-B729-9BC2F58F9C98}" type="pres">
      <dgm:prSet presAssocID="{E45E28F9-C415-4F83-86F5-7A8737E7E11C}" presName="thickLine" presStyleLbl="alignNode1" presStyleIdx="3" presStyleCnt="4"/>
      <dgm:spPr/>
    </dgm:pt>
    <dgm:pt modelId="{FDE8D095-B033-4F98-930D-4006E8C5AE34}" type="pres">
      <dgm:prSet presAssocID="{E45E28F9-C415-4F83-86F5-7A8737E7E11C}" presName="horz1" presStyleCnt="0"/>
      <dgm:spPr/>
    </dgm:pt>
    <dgm:pt modelId="{02E457BD-2E2C-4FD4-8BEA-C09DDFE3B378}" type="pres">
      <dgm:prSet presAssocID="{E45E28F9-C415-4F83-86F5-7A8737E7E11C}" presName="tx1" presStyleLbl="revTx" presStyleIdx="3" presStyleCnt="4"/>
      <dgm:spPr/>
    </dgm:pt>
    <dgm:pt modelId="{14172195-2C6F-4771-BFAD-20112AED160D}" type="pres">
      <dgm:prSet presAssocID="{E45E28F9-C415-4F83-86F5-7A8737E7E11C}" presName="vert1" presStyleCnt="0"/>
      <dgm:spPr/>
    </dgm:pt>
  </dgm:ptLst>
  <dgm:cxnLst>
    <dgm:cxn modelId="{59C62F6F-88E5-4FD1-9190-A3917F1388E9}" srcId="{429E5CA5-6B6B-4810-93BD-9EA5CED6E582}" destId="{28E28158-E6FF-456F-9E8D-EB41714718A0}" srcOrd="1" destOrd="0" parTransId="{FE274898-B4E0-4C88-865F-075AB4B699AB}" sibTransId="{D2CF061E-6654-4509-BD4D-C7913F031080}"/>
    <dgm:cxn modelId="{03981F7C-BB30-48D5-8C3F-14BECF2A7AB2}" srcId="{429E5CA5-6B6B-4810-93BD-9EA5CED6E582}" destId="{4A1FC490-9396-448D-8C32-F9794DEBD0BD}" srcOrd="2" destOrd="0" parTransId="{66D5C431-31AE-4772-B282-749594881D60}" sibTransId="{E728A8E8-3CB4-4EBE-9115-EC3B4A06B736}"/>
    <dgm:cxn modelId="{D0DCB67C-690F-43B8-85DD-A754EE212AF5}" type="presOf" srcId="{E45E28F9-C415-4F83-86F5-7A8737E7E11C}" destId="{02E457BD-2E2C-4FD4-8BEA-C09DDFE3B378}" srcOrd="0" destOrd="0" presId="urn:microsoft.com/office/officeart/2008/layout/LinedList"/>
    <dgm:cxn modelId="{DA5B3A7F-3141-425F-A650-A48ABC59D4E1}" type="presOf" srcId="{CAC19729-5B3F-4F78-8140-E5E5A1CEF973}" destId="{FC6F8904-F65B-4A8A-B214-16EDD9673C9A}" srcOrd="0" destOrd="0" presId="urn:microsoft.com/office/officeart/2008/layout/LinedList"/>
    <dgm:cxn modelId="{F9571C9F-792C-4686-ADE8-AE444531F207}" srcId="{429E5CA5-6B6B-4810-93BD-9EA5CED6E582}" destId="{CAC19729-5B3F-4F78-8140-E5E5A1CEF973}" srcOrd="0" destOrd="0" parTransId="{F194B08F-261E-4184-B22C-6F47EA43DC1A}" sibTransId="{CC5DB80B-02EE-4901-A041-74F028E50109}"/>
    <dgm:cxn modelId="{DFCF79AF-291F-42D1-AF59-581B22C6BBA2}" type="presOf" srcId="{28E28158-E6FF-456F-9E8D-EB41714718A0}" destId="{6FE5CD4C-4E51-4A91-B151-FDD373EE478D}" srcOrd="0" destOrd="0" presId="urn:microsoft.com/office/officeart/2008/layout/LinedList"/>
    <dgm:cxn modelId="{869682D8-4E25-4C34-8A83-7955A1F26ADB}" type="presOf" srcId="{429E5CA5-6B6B-4810-93BD-9EA5CED6E582}" destId="{3AE4A7A3-0D34-4167-AB3C-60BDD00B2940}" srcOrd="0" destOrd="0" presId="urn:microsoft.com/office/officeart/2008/layout/LinedList"/>
    <dgm:cxn modelId="{797401E8-AE85-4437-8AEF-9586CCF00DAC}" srcId="{429E5CA5-6B6B-4810-93BD-9EA5CED6E582}" destId="{E45E28F9-C415-4F83-86F5-7A8737E7E11C}" srcOrd="3" destOrd="0" parTransId="{3DDCD012-95C2-43D6-B0A5-ADC3D3CE1E2F}" sibTransId="{A6078137-403B-41A8-B57F-6AFBB3B3E303}"/>
    <dgm:cxn modelId="{A46780FA-6964-4FC3-B148-A03540AA62FF}" type="presOf" srcId="{4A1FC490-9396-448D-8C32-F9794DEBD0BD}" destId="{3B1114F5-BCC9-4298-8C37-42F124FE7AED}" srcOrd="0" destOrd="0" presId="urn:microsoft.com/office/officeart/2008/layout/LinedList"/>
    <dgm:cxn modelId="{F8ED17E1-1256-482A-8AFC-F61BE0A695BB}" type="presParOf" srcId="{3AE4A7A3-0D34-4167-AB3C-60BDD00B2940}" destId="{BBD90CC3-C6CE-4C80-9343-F883C6A0C86A}" srcOrd="0" destOrd="0" presId="urn:microsoft.com/office/officeart/2008/layout/LinedList"/>
    <dgm:cxn modelId="{E077C7F0-C660-4643-AC25-AABD9A6A6F3E}" type="presParOf" srcId="{3AE4A7A3-0D34-4167-AB3C-60BDD00B2940}" destId="{721B603D-871C-46BC-80E8-8533D1F4D33B}" srcOrd="1" destOrd="0" presId="urn:microsoft.com/office/officeart/2008/layout/LinedList"/>
    <dgm:cxn modelId="{7BC4E1CB-DDCD-4FF9-A322-696E2C19A601}" type="presParOf" srcId="{721B603D-871C-46BC-80E8-8533D1F4D33B}" destId="{FC6F8904-F65B-4A8A-B214-16EDD9673C9A}" srcOrd="0" destOrd="0" presId="urn:microsoft.com/office/officeart/2008/layout/LinedList"/>
    <dgm:cxn modelId="{9F69CE19-4BFF-44A2-9DAB-6DEC72704EC0}" type="presParOf" srcId="{721B603D-871C-46BC-80E8-8533D1F4D33B}" destId="{CD2B401F-B346-47DF-9B06-423FEFEB3D4A}" srcOrd="1" destOrd="0" presId="urn:microsoft.com/office/officeart/2008/layout/LinedList"/>
    <dgm:cxn modelId="{5F16D2C5-5BA8-4AE3-B7E2-3A6B67563ACE}" type="presParOf" srcId="{3AE4A7A3-0D34-4167-AB3C-60BDD00B2940}" destId="{4880D976-F446-454E-A69B-3A24A82E0928}" srcOrd="2" destOrd="0" presId="urn:microsoft.com/office/officeart/2008/layout/LinedList"/>
    <dgm:cxn modelId="{72DDD82F-B8C8-4A5A-A2A3-E42B63B4B684}" type="presParOf" srcId="{3AE4A7A3-0D34-4167-AB3C-60BDD00B2940}" destId="{15439C98-BAF0-4536-80C9-7DBF5E980E80}" srcOrd="3" destOrd="0" presId="urn:microsoft.com/office/officeart/2008/layout/LinedList"/>
    <dgm:cxn modelId="{7E07AEE7-4E53-4E0E-AB0D-603EE9E0C114}" type="presParOf" srcId="{15439C98-BAF0-4536-80C9-7DBF5E980E80}" destId="{6FE5CD4C-4E51-4A91-B151-FDD373EE478D}" srcOrd="0" destOrd="0" presId="urn:microsoft.com/office/officeart/2008/layout/LinedList"/>
    <dgm:cxn modelId="{C1A97F6D-C918-4E6B-9764-4321521C4916}" type="presParOf" srcId="{15439C98-BAF0-4536-80C9-7DBF5E980E80}" destId="{8FDA2D32-0019-42C9-9067-02616A405ADB}" srcOrd="1" destOrd="0" presId="urn:microsoft.com/office/officeart/2008/layout/LinedList"/>
    <dgm:cxn modelId="{1ADCE451-361C-4DA7-A06A-060CF3F0B5AF}" type="presParOf" srcId="{3AE4A7A3-0D34-4167-AB3C-60BDD00B2940}" destId="{D94A6F5F-921E-4AB2-BEA6-3A2ADC47EC9B}" srcOrd="4" destOrd="0" presId="urn:microsoft.com/office/officeart/2008/layout/LinedList"/>
    <dgm:cxn modelId="{39E08BE3-91BF-4DB6-9990-B4F3AD254076}" type="presParOf" srcId="{3AE4A7A3-0D34-4167-AB3C-60BDD00B2940}" destId="{DA9E32D8-7652-46DD-A84F-A5BDE4666C6C}" srcOrd="5" destOrd="0" presId="urn:microsoft.com/office/officeart/2008/layout/LinedList"/>
    <dgm:cxn modelId="{B37DCDAC-95BD-4596-9D09-B696C24F68AA}" type="presParOf" srcId="{DA9E32D8-7652-46DD-A84F-A5BDE4666C6C}" destId="{3B1114F5-BCC9-4298-8C37-42F124FE7AED}" srcOrd="0" destOrd="0" presId="urn:microsoft.com/office/officeart/2008/layout/LinedList"/>
    <dgm:cxn modelId="{AE0639FA-5049-402E-A92D-0E8D55C93003}" type="presParOf" srcId="{DA9E32D8-7652-46DD-A84F-A5BDE4666C6C}" destId="{B0825EB2-1112-46C2-933F-4D99AF8F0BCA}" srcOrd="1" destOrd="0" presId="urn:microsoft.com/office/officeart/2008/layout/LinedList"/>
    <dgm:cxn modelId="{FDA498F4-C331-4522-BFC5-077A622307B6}" type="presParOf" srcId="{3AE4A7A3-0D34-4167-AB3C-60BDD00B2940}" destId="{071883FD-BBE7-49EE-B729-9BC2F58F9C98}" srcOrd="6" destOrd="0" presId="urn:microsoft.com/office/officeart/2008/layout/LinedList"/>
    <dgm:cxn modelId="{D9B8C660-91D6-462F-BE40-4BBCF1316BD7}" type="presParOf" srcId="{3AE4A7A3-0D34-4167-AB3C-60BDD00B2940}" destId="{FDE8D095-B033-4F98-930D-4006E8C5AE34}" srcOrd="7" destOrd="0" presId="urn:microsoft.com/office/officeart/2008/layout/LinedList"/>
    <dgm:cxn modelId="{14A7E230-F1C7-437F-B914-84C54C64194A}" type="presParOf" srcId="{FDE8D095-B033-4F98-930D-4006E8C5AE34}" destId="{02E457BD-2E2C-4FD4-8BEA-C09DDFE3B378}" srcOrd="0" destOrd="0" presId="urn:microsoft.com/office/officeart/2008/layout/LinedList"/>
    <dgm:cxn modelId="{9633ED45-0D3B-49F3-8D39-FA7506DF940C}" type="presParOf" srcId="{FDE8D095-B033-4F98-930D-4006E8C5AE34}" destId="{14172195-2C6F-4771-BFAD-20112AED160D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A4AD330-078D-417F-ACE6-1285F18D97D4}" type="doc">
      <dgm:prSet loTypeId="urn:microsoft.com/office/officeart/2005/8/layout/vList2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GB"/>
        </a:p>
      </dgm:t>
    </dgm:pt>
    <dgm:pt modelId="{151E9E7A-96CB-4796-9D6A-E033ACA84457}">
      <dgm:prSet phldrT="[Text]"/>
      <dgm:spPr/>
      <dgm:t>
        <a:bodyPr/>
        <a:lstStyle/>
        <a:p>
          <a:r>
            <a:rPr lang="en-GB" b="1" dirty="0">
              <a:latin typeface="Aptos Display" panose="020B0004020202020204" pitchFamily="34" charset="0"/>
            </a:rPr>
            <a:t>11. BUILD QUALITY AND CUSTOMER SATISFACTION</a:t>
          </a:r>
        </a:p>
      </dgm:t>
    </dgm:pt>
    <dgm:pt modelId="{83F25D26-F97E-4280-A008-3295CA8D6866}" type="parTrans" cxnId="{6218C800-D677-487E-A014-D47652B1E84A}">
      <dgm:prSet/>
      <dgm:spPr/>
      <dgm:t>
        <a:bodyPr/>
        <a:lstStyle/>
        <a:p>
          <a:endParaRPr lang="en-GB">
            <a:latin typeface="Aptos Display" panose="020B0004020202020204" pitchFamily="34" charset="0"/>
          </a:endParaRPr>
        </a:p>
      </dgm:t>
    </dgm:pt>
    <dgm:pt modelId="{C14548EF-4529-46AB-B209-FA15EFB7EF6D}" type="sibTrans" cxnId="{6218C800-D677-487E-A014-D47652B1E84A}">
      <dgm:prSet/>
      <dgm:spPr/>
      <dgm:t>
        <a:bodyPr/>
        <a:lstStyle/>
        <a:p>
          <a:endParaRPr lang="en-GB">
            <a:latin typeface="Aptos Display" panose="020B0004020202020204" pitchFamily="34" charset="0"/>
          </a:endParaRPr>
        </a:p>
      </dgm:t>
    </dgm:pt>
    <dgm:pt modelId="{0B682006-D0FA-453F-A480-73F93D18708E}">
      <dgm:prSet phldrT="[Text]"/>
      <dgm:spPr/>
      <dgm:t>
        <a:bodyPr/>
        <a:lstStyle/>
        <a:p>
          <a:r>
            <a:rPr lang="en-GB" b="1" dirty="0">
              <a:latin typeface="Aptos Display" panose="020B0004020202020204" pitchFamily="34" charset="0"/>
            </a:rPr>
            <a:t>12. UNSPENT DEVELOPER CONTRIBUTIONS</a:t>
          </a:r>
        </a:p>
      </dgm:t>
    </dgm:pt>
    <dgm:pt modelId="{0E8F08D4-C9B9-49C7-A8B7-DFCD4A73BAC0}" type="parTrans" cxnId="{A9ADDE25-5377-48D4-BF80-5EAF0A6328E6}">
      <dgm:prSet/>
      <dgm:spPr/>
      <dgm:t>
        <a:bodyPr/>
        <a:lstStyle/>
        <a:p>
          <a:endParaRPr lang="en-GB">
            <a:latin typeface="Aptos Display" panose="020B0004020202020204" pitchFamily="34" charset="0"/>
          </a:endParaRPr>
        </a:p>
      </dgm:t>
    </dgm:pt>
    <dgm:pt modelId="{EFF1BE01-0390-4817-A1BC-1B19D8900402}" type="sibTrans" cxnId="{A9ADDE25-5377-48D4-BF80-5EAF0A6328E6}">
      <dgm:prSet/>
      <dgm:spPr/>
      <dgm:t>
        <a:bodyPr/>
        <a:lstStyle/>
        <a:p>
          <a:endParaRPr lang="en-GB">
            <a:latin typeface="Aptos Display" panose="020B0004020202020204" pitchFamily="34" charset="0"/>
          </a:endParaRPr>
        </a:p>
      </dgm:t>
    </dgm:pt>
    <dgm:pt modelId="{13843B4C-5D8B-4813-999A-D310C363944D}">
      <dgm:prSet phldrT="[Text]"/>
      <dgm:spPr/>
      <dgm:t>
        <a:bodyPr/>
        <a:lstStyle/>
        <a:p>
          <a:r>
            <a:rPr lang="en-GB" dirty="0">
              <a:latin typeface="Aptos Display" panose="020B0004020202020204" pitchFamily="34" charset="0"/>
            </a:rPr>
            <a:t>Local authorities in Wales are, on average, sitting on over £5.1 million in unspent developer contributions.</a:t>
          </a:r>
        </a:p>
      </dgm:t>
    </dgm:pt>
    <dgm:pt modelId="{BDFE91D3-F5B0-431D-9FB8-F5265AE871BD}" type="parTrans" cxnId="{E91AD0A4-23DC-4E63-AC30-578D1C919051}">
      <dgm:prSet/>
      <dgm:spPr/>
      <dgm:t>
        <a:bodyPr/>
        <a:lstStyle/>
        <a:p>
          <a:endParaRPr lang="en-GB">
            <a:latin typeface="Aptos Display" panose="020B0004020202020204" pitchFamily="34" charset="0"/>
          </a:endParaRPr>
        </a:p>
      </dgm:t>
    </dgm:pt>
    <dgm:pt modelId="{A4B68220-A7B2-4198-B423-D3C413FFBD8D}" type="sibTrans" cxnId="{E91AD0A4-23DC-4E63-AC30-578D1C919051}">
      <dgm:prSet/>
      <dgm:spPr/>
      <dgm:t>
        <a:bodyPr/>
        <a:lstStyle/>
        <a:p>
          <a:endParaRPr lang="en-GB">
            <a:latin typeface="Aptos Display" panose="020B0004020202020204" pitchFamily="34" charset="0"/>
          </a:endParaRPr>
        </a:p>
      </dgm:t>
    </dgm:pt>
    <dgm:pt modelId="{3D01AB83-E14E-4F84-AAA8-4BA5ABB247ED}">
      <dgm:prSet/>
      <dgm:spPr/>
      <dgm:t>
        <a:bodyPr/>
        <a:lstStyle/>
        <a:p>
          <a:r>
            <a:rPr lang="en-GB" dirty="0">
              <a:latin typeface="Aptos Display" panose="020B0004020202020204" pitchFamily="34" charset="0"/>
            </a:rPr>
            <a:t>More than 90% of new home purchasers would recommend their builder to a friend and 87% were satisfied with the quality of their home, according to the 2024 customer satisfaction survey carried out by HBF. </a:t>
          </a:r>
        </a:p>
      </dgm:t>
    </dgm:pt>
    <dgm:pt modelId="{98CFC762-DCBB-46E8-81A5-B2E167310E34}" type="parTrans" cxnId="{59215841-2E5C-4F05-B3B1-404D09BBA1EB}">
      <dgm:prSet/>
      <dgm:spPr/>
      <dgm:t>
        <a:bodyPr/>
        <a:lstStyle/>
        <a:p>
          <a:endParaRPr lang="en-GB">
            <a:latin typeface="Aptos Display" panose="020B0004020202020204" pitchFamily="34" charset="0"/>
          </a:endParaRPr>
        </a:p>
      </dgm:t>
    </dgm:pt>
    <dgm:pt modelId="{75EF86BF-8970-40E4-A9B6-B16E6FD5916E}" type="sibTrans" cxnId="{59215841-2E5C-4F05-B3B1-404D09BBA1EB}">
      <dgm:prSet/>
      <dgm:spPr/>
      <dgm:t>
        <a:bodyPr/>
        <a:lstStyle/>
        <a:p>
          <a:endParaRPr lang="en-GB">
            <a:latin typeface="Aptos Display" panose="020B0004020202020204" pitchFamily="34" charset="0"/>
          </a:endParaRPr>
        </a:p>
      </dgm:t>
    </dgm:pt>
    <dgm:pt modelId="{C793C0DB-3DEC-489D-A2BA-2CC18F682B2D}">
      <dgm:prSet/>
      <dgm:spPr/>
      <dgm:t>
        <a:bodyPr/>
        <a:lstStyle/>
        <a:p>
          <a:r>
            <a:rPr lang="en-GB" dirty="0">
              <a:latin typeface="Aptos Display" panose="020B0004020202020204" pitchFamily="34" charset="0"/>
            </a:rPr>
            <a:t> In the 2022/23 survey year, 85% were satisfied with the service provided during the buying process. The survey response rate is very strong for a mixed-method survey design and compares very well with other consumer surveys.</a:t>
          </a:r>
        </a:p>
      </dgm:t>
    </dgm:pt>
    <dgm:pt modelId="{23556EFF-C7B7-41BD-B667-5ADD7CBE9A9A}" type="parTrans" cxnId="{603C508F-40B1-40BA-B502-6139A8D1199C}">
      <dgm:prSet/>
      <dgm:spPr/>
      <dgm:t>
        <a:bodyPr/>
        <a:lstStyle/>
        <a:p>
          <a:endParaRPr lang="en-GB">
            <a:latin typeface="Aptos Display" panose="020B0004020202020204" pitchFamily="34" charset="0"/>
          </a:endParaRPr>
        </a:p>
      </dgm:t>
    </dgm:pt>
    <dgm:pt modelId="{A23F6167-EB6E-474A-849F-BB0FDF1536A9}" type="sibTrans" cxnId="{603C508F-40B1-40BA-B502-6139A8D1199C}">
      <dgm:prSet/>
      <dgm:spPr/>
      <dgm:t>
        <a:bodyPr/>
        <a:lstStyle/>
        <a:p>
          <a:endParaRPr lang="en-GB">
            <a:latin typeface="Aptos Display" panose="020B0004020202020204" pitchFamily="34" charset="0"/>
          </a:endParaRPr>
        </a:p>
      </dgm:t>
    </dgm:pt>
    <dgm:pt modelId="{610D7FF0-B251-474E-A9A1-FE50C3A65A9B}">
      <dgm:prSet/>
      <dgm:spPr/>
      <dgm:t>
        <a:bodyPr/>
        <a:lstStyle/>
        <a:p>
          <a:r>
            <a:rPr lang="en-GB" dirty="0">
              <a:latin typeface="Aptos Display" panose="020B0004020202020204" pitchFamily="34" charset="0"/>
            </a:rPr>
            <a:t>Around £112m is likely to be held unspent in Wales in total.</a:t>
          </a:r>
        </a:p>
      </dgm:t>
    </dgm:pt>
    <dgm:pt modelId="{A90EFDAE-5A22-4898-9954-C1F532321683}" type="parTrans" cxnId="{49E3F8F5-8FDE-4DC4-A908-6B0DFE3C6C3B}">
      <dgm:prSet/>
      <dgm:spPr/>
      <dgm:t>
        <a:bodyPr/>
        <a:lstStyle/>
        <a:p>
          <a:endParaRPr lang="en-GB"/>
        </a:p>
      </dgm:t>
    </dgm:pt>
    <dgm:pt modelId="{396B703D-46A0-417C-824A-1CA36A228BA1}" type="sibTrans" cxnId="{49E3F8F5-8FDE-4DC4-A908-6B0DFE3C6C3B}">
      <dgm:prSet/>
      <dgm:spPr/>
      <dgm:t>
        <a:bodyPr/>
        <a:lstStyle/>
        <a:p>
          <a:endParaRPr lang="en-GB"/>
        </a:p>
      </dgm:t>
    </dgm:pt>
    <dgm:pt modelId="{0F36946E-F744-4816-8724-A96684A5AA20}">
      <dgm:prSet/>
      <dgm:spPr/>
      <dgm:t>
        <a:bodyPr/>
        <a:lstStyle/>
        <a:p>
          <a:r>
            <a:rPr lang="en-GB" dirty="0">
              <a:latin typeface="Aptos Display" panose="020B0004020202020204" pitchFamily="34" charset="0"/>
            </a:rPr>
            <a:t>Cardiff City Council holds the most in unspent contributions (£23.3m), and Pembrokeshire County Council holds the most in unspent affordable housing contributions (£4.4m).</a:t>
          </a:r>
        </a:p>
      </dgm:t>
    </dgm:pt>
    <dgm:pt modelId="{2F97CD08-7918-4EF0-9CB4-E3DA7EE6624D}" type="parTrans" cxnId="{21AE45B6-091F-4FC6-96AC-180779F8D5FB}">
      <dgm:prSet/>
      <dgm:spPr/>
      <dgm:t>
        <a:bodyPr/>
        <a:lstStyle/>
        <a:p>
          <a:endParaRPr lang="en-GB"/>
        </a:p>
      </dgm:t>
    </dgm:pt>
    <dgm:pt modelId="{F1742C71-231F-4B8C-A6B0-CA95F6948B6C}" type="sibTrans" cxnId="{21AE45B6-091F-4FC6-96AC-180779F8D5FB}">
      <dgm:prSet/>
      <dgm:spPr/>
      <dgm:t>
        <a:bodyPr/>
        <a:lstStyle/>
        <a:p>
          <a:endParaRPr lang="en-GB"/>
        </a:p>
      </dgm:t>
    </dgm:pt>
    <dgm:pt modelId="{380E5386-A27D-4D0E-9622-FAB777222A3E}">
      <dgm:prSet phldrT="[Text]"/>
      <dgm:spPr/>
      <dgm:t>
        <a:bodyPr/>
        <a:lstStyle/>
        <a:p>
          <a:r>
            <a:rPr lang="en-GB" b="1" dirty="0">
              <a:latin typeface="Aptos Display" panose="020B0004020202020204" pitchFamily="34" charset="0"/>
            </a:rPr>
            <a:t>10. LOCAL DEVELOPMENT PLANS</a:t>
          </a:r>
        </a:p>
      </dgm:t>
    </dgm:pt>
    <dgm:pt modelId="{970D9EFC-B7C0-4C2A-B43B-BEA3ABBC6801}" type="parTrans" cxnId="{EF8038B5-3E20-440B-95F9-8906390AA69C}">
      <dgm:prSet/>
      <dgm:spPr/>
      <dgm:t>
        <a:bodyPr/>
        <a:lstStyle/>
        <a:p>
          <a:endParaRPr lang="en-GB"/>
        </a:p>
      </dgm:t>
    </dgm:pt>
    <dgm:pt modelId="{A7FDB09D-241B-4DF6-B38A-4B3DEDA70806}" type="sibTrans" cxnId="{EF8038B5-3E20-440B-95F9-8906390AA69C}">
      <dgm:prSet/>
      <dgm:spPr/>
      <dgm:t>
        <a:bodyPr/>
        <a:lstStyle/>
        <a:p>
          <a:endParaRPr lang="en-GB"/>
        </a:p>
      </dgm:t>
    </dgm:pt>
    <dgm:pt modelId="{F14398DC-C632-4976-B688-C149419088B4}">
      <dgm:prSet phldrT="[Text]"/>
      <dgm:spPr/>
      <dgm:t>
        <a:bodyPr/>
        <a:lstStyle/>
        <a:p>
          <a:r>
            <a:rPr lang="en-GB" b="0" dirty="0">
              <a:latin typeface="Aptos Display" panose="020B0004020202020204" pitchFamily="34" charset="0"/>
            </a:rPr>
            <a:t>There is slow progress in reviewing and updating plans, with 11 LDPs (44%) now time expired and a review required for a further 8 LDPs.</a:t>
          </a:r>
        </a:p>
      </dgm:t>
    </dgm:pt>
    <dgm:pt modelId="{A9106002-19D7-4F6B-AA92-ACCA889CBB33}" type="parTrans" cxnId="{D37C9E09-4C6D-46A0-8271-5B260F3B32BA}">
      <dgm:prSet/>
      <dgm:spPr/>
      <dgm:t>
        <a:bodyPr/>
        <a:lstStyle/>
        <a:p>
          <a:endParaRPr lang="en-GB"/>
        </a:p>
      </dgm:t>
    </dgm:pt>
    <dgm:pt modelId="{476DEFC2-5D7F-47DF-A744-56F050F983DD}" type="sibTrans" cxnId="{D37C9E09-4C6D-46A0-8271-5B260F3B32BA}">
      <dgm:prSet/>
      <dgm:spPr/>
      <dgm:t>
        <a:bodyPr/>
        <a:lstStyle/>
        <a:p>
          <a:endParaRPr lang="en-GB"/>
        </a:p>
      </dgm:t>
    </dgm:pt>
    <dgm:pt modelId="{D8CEE14A-DBA4-4042-8E26-820D5DC9D85C}">
      <dgm:prSet phldrT="[Text]"/>
      <dgm:spPr/>
      <dgm:t>
        <a:bodyPr/>
        <a:lstStyle/>
        <a:p>
          <a:r>
            <a:rPr lang="en-GB" b="0" dirty="0">
              <a:latin typeface="Aptos Display" panose="020B0004020202020204" pitchFamily="34" charset="0"/>
            </a:rPr>
            <a:t>Within Wales, over the last 5 years, 13 out of 21 LPAs (62%) achieved housing completions equivalent to 50% or less of their local plan housing requirement whilst none achieved completions in excess of 100%.</a:t>
          </a:r>
        </a:p>
      </dgm:t>
    </dgm:pt>
    <dgm:pt modelId="{85631221-CC84-46AD-95C0-A1A8FAFB09D3}" type="parTrans" cxnId="{4AC89DAB-7BAF-4136-A681-A753A58D74EE}">
      <dgm:prSet/>
      <dgm:spPr/>
    </dgm:pt>
    <dgm:pt modelId="{270F2C5A-B205-4C90-8645-72948225D6C2}" type="sibTrans" cxnId="{4AC89DAB-7BAF-4136-A681-A753A58D74EE}">
      <dgm:prSet/>
      <dgm:spPr/>
    </dgm:pt>
    <dgm:pt modelId="{6B86DC4E-87DF-4A20-863A-4767EB46F542}" type="pres">
      <dgm:prSet presAssocID="{DA4AD330-078D-417F-ACE6-1285F18D97D4}" presName="linear" presStyleCnt="0">
        <dgm:presLayoutVars>
          <dgm:animLvl val="lvl"/>
          <dgm:resizeHandles val="exact"/>
        </dgm:presLayoutVars>
      </dgm:prSet>
      <dgm:spPr/>
    </dgm:pt>
    <dgm:pt modelId="{200B300A-54CF-4E9F-A4AA-62189DB4D107}" type="pres">
      <dgm:prSet presAssocID="{380E5386-A27D-4D0E-9622-FAB777222A3E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97BCF8C8-EA00-49EC-8B1D-409A8065EC65}" type="pres">
      <dgm:prSet presAssocID="{380E5386-A27D-4D0E-9622-FAB777222A3E}" presName="childText" presStyleLbl="revTx" presStyleIdx="0" presStyleCnt="3">
        <dgm:presLayoutVars>
          <dgm:bulletEnabled val="1"/>
        </dgm:presLayoutVars>
      </dgm:prSet>
      <dgm:spPr/>
    </dgm:pt>
    <dgm:pt modelId="{8E3A47F1-F57E-4B68-B6BA-C4BB9A61FBAB}" type="pres">
      <dgm:prSet presAssocID="{151E9E7A-96CB-4796-9D6A-E033ACA84457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B7E040C2-6C27-44BB-B42F-91C34887FEC0}" type="pres">
      <dgm:prSet presAssocID="{151E9E7A-96CB-4796-9D6A-E033ACA84457}" presName="childText" presStyleLbl="revTx" presStyleIdx="1" presStyleCnt="3">
        <dgm:presLayoutVars>
          <dgm:bulletEnabled val="1"/>
        </dgm:presLayoutVars>
      </dgm:prSet>
      <dgm:spPr/>
    </dgm:pt>
    <dgm:pt modelId="{DD63BCFF-2B5B-4145-970C-BC4A525FA3A2}" type="pres">
      <dgm:prSet presAssocID="{0B682006-D0FA-453F-A480-73F93D18708E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4FD6A686-17DF-48EE-A131-930DF787C63E}" type="pres">
      <dgm:prSet presAssocID="{0B682006-D0FA-453F-A480-73F93D18708E}" presName="childText" presStyleLbl="revTx" presStyleIdx="2" presStyleCnt="3">
        <dgm:presLayoutVars>
          <dgm:bulletEnabled val="1"/>
        </dgm:presLayoutVars>
      </dgm:prSet>
      <dgm:spPr/>
    </dgm:pt>
  </dgm:ptLst>
  <dgm:cxnLst>
    <dgm:cxn modelId="{6218C800-D677-487E-A014-D47652B1E84A}" srcId="{DA4AD330-078D-417F-ACE6-1285F18D97D4}" destId="{151E9E7A-96CB-4796-9D6A-E033ACA84457}" srcOrd="1" destOrd="0" parTransId="{83F25D26-F97E-4280-A008-3295CA8D6866}" sibTransId="{C14548EF-4529-46AB-B209-FA15EFB7EF6D}"/>
    <dgm:cxn modelId="{D37C9E09-4C6D-46A0-8271-5B260F3B32BA}" srcId="{380E5386-A27D-4D0E-9622-FAB777222A3E}" destId="{F14398DC-C632-4976-B688-C149419088B4}" srcOrd="0" destOrd="0" parTransId="{A9106002-19D7-4F6B-AA92-ACCA889CBB33}" sibTransId="{476DEFC2-5D7F-47DF-A744-56F050F983DD}"/>
    <dgm:cxn modelId="{26BAD213-DBCB-495B-9B6E-2D7816CE7564}" type="presOf" srcId="{F14398DC-C632-4976-B688-C149419088B4}" destId="{97BCF8C8-EA00-49EC-8B1D-409A8065EC65}" srcOrd="0" destOrd="0" presId="urn:microsoft.com/office/officeart/2005/8/layout/vList2"/>
    <dgm:cxn modelId="{F0A5BB14-07E5-4A8D-97B7-9C099CBF5A33}" type="presOf" srcId="{0B682006-D0FA-453F-A480-73F93D18708E}" destId="{DD63BCFF-2B5B-4145-970C-BC4A525FA3A2}" srcOrd="0" destOrd="0" presId="urn:microsoft.com/office/officeart/2005/8/layout/vList2"/>
    <dgm:cxn modelId="{77D0DB1C-8439-4904-A4FB-660FD658B964}" type="presOf" srcId="{DA4AD330-078D-417F-ACE6-1285F18D97D4}" destId="{6B86DC4E-87DF-4A20-863A-4767EB46F542}" srcOrd="0" destOrd="0" presId="urn:microsoft.com/office/officeart/2005/8/layout/vList2"/>
    <dgm:cxn modelId="{8F08B522-C66F-4EC6-A76B-AA00A98059BB}" type="presOf" srcId="{D8CEE14A-DBA4-4042-8E26-820D5DC9D85C}" destId="{97BCF8C8-EA00-49EC-8B1D-409A8065EC65}" srcOrd="0" destOrd="1" presId="urn:microsoft.com/office/officeart/2005/8/layout/vList2"/>
    <dgm:cxn modelId="{A9ADDE25-5377-48D4-BF80-5EAF0A6328E6}" srcId="{DA4AD330-078D-417F-ACE6-1285F18D97D4}" destId="{0B682006-D0FA-453F-A480-73F93D18708E}" srcOrd="2" destOrd="0" parTransId="{0E8F08D4-C9B9-49C7-A8B7-DFCD4A73BAC0}" sibTransId="{EFF1BE01-0390-4817-A1BC-1B19D8900402}"/>
    <dgm:cxn modelId="{59215841-2E5C-4F05-B3B1-404D09BBA1EB}" srcId="{151E9E7A-96CB-4796-9D6A-E033ACA84457}" destId="{3D01AB83-E14E-4F84-AAA8-4BA5ABB247ED}" srcOrd="0" destOrd="0" parTransId="{98CFC762-DCBB-46E8-81A5-B2E167310E34}" sibTransId="{75EF86BF-8970-40E4-A9B6-B16E6FD5916E}"/>
    <dgm:cxn modelId="{BA50D577-437E-482F-82F2-92D860C7D7A1}" type="presOf" srcId="{0F36946E-F744-4816-8724-A96684A5AA20}" destId="{4FD6A686-17DF-48EE-A131-930DF787C63E}" srcOrd="0" destOrd="2" presId="urn:microsoft.com/office/officeart/2005/8/layout/vList2"/>
    <dgm:cxn modelId="{718F9D7F-45FD-439A-9EBC-8B5A5A34D26A}" type="presOf" srcId="{151E9E7A-96CB-4796-9D6A-E033ACA84457}" destId="{8E3A47F1-F57E-4B68-B6BA-C4BB9A61FBAB}" srcOrd="0" destOrd="0" presId="urn:microsoft.com/office/officeart/2005/8/layout/vList2"/>
    <dgm:cxn modelId="{603C508F-40B1-40BA-B502-6139A8D1199C}" srcId="{151E9E7A-96CB-4796-9D6A-E033ACA84457}" destId="{C793C0DB-3DEC-489D-A2BA-2CC18F682B2D}" srcOrd="1" destOrd="0" parTransId="{23556EFF-C7B7-41BD-B667-5ADD7CBE9A9A}" sibTransId="{A23F6167-EB6E-474A-849F-BB0FDF1536A9}"/>
    <dgm:cxn modelId="{64E31092-2292-4D46-87C2-4256DBEEC3E8}" type="presOf" srcId="{13843B4C-5D8B-4813-999A-D310C363944D}" destId="{4FD6A686-17DF-48EE-A131-930DF787C63E}" srcOrd="0" destOrd="0" presId="urn:microsoft.com/office/officeart/2005/8/layout/vList2"/>
    <dgm:cxn modelId="{E91AD0A4-23DC-4E63-AC30-578D1C919051}" srcId="{0B682006-D0FA-453F-A480-73F93D18708E}" destId="{13843B4C-5D8B-4813-999A-D310C363944D}" srcOrd="0" destOrd="0" parTransId="{BDFE91D3-F5B0-431D-9FB8-F5265AE871BD}" sibTransId="{A4B68220-A7B2-4198-B423-D3C413FFBD8D}"/>
    <dgm:cxn modelId="{4AC89DAB-7BAF-4136-A681-A753A58D74EE}" srcId="{380E5386-A27D-4D0E-9622-FAB777222A3E}" destId="{D8CEE14A-DBA4-4042-8E26-820D5DC9D85C}" srcOrd="1" destOrd="0" parTransId="{85631221-CC84-46AD-95C0-A1A8FAFB09D3}" sibTransId="{270F2C5A-B205-4C90-8645-72948225D6C2}"/>
    <dgm:cxn modelId="{EF8038B5-3E20-440B-95F9-8906390AA69C}" srcId="{DA4AD330-078D-417F-ACE6-1285F18D97D4}" destId="{380E5386-A27D-4D0E-9622-FAB777222A3E}" srcOrd="0" destOrd="0" parTransId="{970D9EFC-B7C0-4C2A-B43B-BEA3ABBC6801}" sibTransId="{A7FDB09D-241B-4DF6-B38A-4B3DEDA70806}"/>
    <dgm:cxn modelId="{21AE45B6-091F-4FC6-96AC-180779F8D5FB}" srcId="{0B682006-D0FA-453F-A480-73F93D18708E}" destId="{0F36946E-F744-4816-8724-A96684A5AA20}" srcOrd="2" destOrd="0" parTransId="{2F97CD08-7918-4EF0-9CB4-E3DA7EE6624D}" sibTransId="{F1742C71-231F-4B8C-A6B0-CA95F6948B6C}"/>
    <dgm:cxn modelId="{B724C4CC-4A56-432B-B14D-742D06B815D5}" type="presOf" srcId="{3D01AB83-E14E-4F84-AAA8-4BA5ABB247ED}" destId="{B7E040C2-6C27-44BB-B42F-91C34887FEC0}" srcOrd="0" destOrd="0" presId="urn:microsoft.com/office/officeart/2005/8/layout/vList2"/>
    <dgm:cxn modelId="{A00278CF-0BC8-4D78-B7C0-838636586EF1}" type="presOf" srcId="{C793C0DB-3DEC-489D-A2BA-2CC18F682B2D}" destId="{B7E040C2-6C27-44BB-B42F-91C34887FEC0}" srcOrd="0" destOrd="1" presId="urn:microsoft.com/office/officeart/2005/8/layout/vList2"/>
    <dgm:cxn modelId="{5861E3D0-4C43-440C-93D2-9DF3418DE4BF}" type="presOf" srcId="{380E5386-A27D-4D0E-9622-FAB777222A3E}" destId="{200B300A-54CF-4E9F-A4AA-62189DB4D107}" srcOrd="0" destOrd="0" presId="urn:microsoft.com/office/officeart/2005/8/layout/vList2"/>
    <dgm:cxn modelId="{49E3F8F5-8FDE-4DC4-A908-6B0DFE3C6C3B}" srcId="{0B682006-D0FA-453F-A480-73F93D18708E}" destId="{610D7FF0-B251-474E-A9A1-FE50C3A65A9B}" srcOrd="1" destOrd="0" parTransId="{A90EFDAE-5A22-4898-9954-C1F532321683}" sibTransId="{396B703D-46A0-417C-824A-1CA36A228BA1}"/>
    <dgm:cxn modelId="{ABFBAAF8-071C-4D89-BA33-35C3587DA839}" type="presOf" srcId="{610D7FF0-B251-474E-A9A1-FE50C3A65A9B}" destId="{4FD6A686-17DF-48EE-A131-930DF787C63E}" srcOrd="0" destOrd="1" presId="urn:microsoft.com/office/officeart/2005/8/layout/vList2"/>
    <dgm:cxn modelId="{4F244707-9CC1-4A6C-AE16-DB62F523E116}" type="presParOf" srcId="{6B86DC4E-87DF-4A20-863A-4767EB46F542}" destId="{200B300A-54CF-4E9F-A4AA-62189DB4D107}" srcOrd="0" destOrd="0" presId="urn:microsoft.com/office/officeart/2005/8/layout/vList2"/>
    <dgm:cxn modelId="{F2862EDF-9B13-4EEA-9751-0CD794E3154E}" type="presParOf" srcId="{6B86DC4E-87DF-4A20-863A-4767EB46F542}" destId="{97BCF8C8-EA00-49EC-8B1D-409A8065EC65}" srcOrd="1" destOrd="0" presId="urn:microsoft.com/office/officeart/2005/8/layout/vList2"/>
    <dgm:cxn modelId="{5DE04BA2-E11E-4508-8FFE-0EC7BB2C86D8}" type="presParOf" srcId="{6B86DC4E-87DF-4A20-863A-4767EB46F542}" destId="{8E3A47F1-F57E-4B68-B6BA-C4BB9A61FBAB}" srcOrd="2" destOrd="0" presId="urn:microsoft.com/office/officeart/2005/8/layout/vList2"/>
    <dgm:cxn modelId="{BBAB4959-04EE-44FB-B19B-C21DE5602139}" type="presParOf" srcId="{6B86DC4E-87DF-4A20-863A-4767EB46F542}" destId="{B7E040C2-6C27-44BB-B42F-91C34887FEC0}" srcOrd="3" destOrd="0" presId="urn:microsoft.com/office/officeart/2005/8/layout/vList2"/>
    <dgm:cxn modelId="{D5C7B310-7D6E-4EF9-8D63-23B1F60E4FCA}" type="presParOf" srcId="{6B86DC4E-87DF-4A20-863A-4767EB46F542}" destId="{DD63BCFF-2B5B-4145-970C-BC4A525FA3A2}" srcOrd="4" destOrd="0" presId="urn:microsoft.com/office/officeart/2005/8/layout/vList2"/>
    <dgm:cxn modelId="{477D9162-C7E5-48F0-A197-FCC6222FC514}" type="presParOf" srcId="{6B86DC4E-87DF-4A20-863A-4767EB46F542}" destId="{4FD6A686-17DF-48EE-A131-930DF787C63E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2C510C3-7C23-409B-A2C1-BC5A4DC573FD}">
      <dsp:nvSpPr>
        <dsp:cNvPr id="0" name=""/>
        <dsp:cNvSpPr/>
      </dsp:nvSpPr>
      <dsp:spPr>
        <a:xfrm>
          <a:off x="0" y="0"/>
          <a:ext cx="3753472" cy="0"/>
        </a:xfrm>
        <a:prstGeom prst="line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ADBEF74-5935-44D7-BFDC-E9A5BA5F4A9A}">
      <dsp:nvSpPr>
        <dsp:cNvPr id="0" name=""/>
        <dsp:cNvSpPr/>
      </dsp:nvSpPr>
      <dsp:spPr>
        <a:xfrm>
          <a:off x="0" y="0"/>
          <a:ext cx="3753472" cy="97534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marL="0" lvl="0" indent="0" algn="l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 dirty="0">
              <a:latin typeface="Aptos Display" panose="020B0004020202020204" pitchFamily="34" charset="0"/>
            </a:rPr>
            <a:t>4,756 new dwellings were built in Wales in the 2023/24 financial year. </a:t>
          </a:r>
        </a:p>
      </dsp:txBody>
      <dsp:txXfrm>
        <a:off x="0" y="0"/>
        <a:ext cx="3753472" cy="975347"/>
      </dsp:txXfrm>
    </dsp:sp>
    <dsp:sp modelId="{6FB61B76-6D8E-4F96-A1E2-1EB844E66911}">
      <dsp:nvSpPr>
        <dsp:cNvPr id="0" name=""/>
        <dsp:cNvSpPr/>
      </dsp:nvSpPr>
      <dsp:spPr>
        <a:xfrm>
          <a:off x="0" y="975346"/>
          <a:ext cx="3753472" cy="0"/>
        </a:xfrm>
        <a:prstGeom prst="line">
          <a:avLst/>
        </a:prstGeom>
        <a:solidFill>
          <a:schemeClr val="accent1">
            <a:shade val="80000"/>
            <a:hueOff val="23014"/>
            <a:satOff val="-2255"/>
            <a:lumOff val="8628"/>
            <a:alphaOff val="0"/>
          </a:schemeClr>
        </a:solidFill>
        <a:ln w="10795" cap="flat" cmpd="sng" algn="ctr">
          <a:solidFill>
            <a:schemeClr val="accent1">
              <a:shade val="80000"/>
              <a:hueOff val="23014"/>
              <a:satOff val="-2255"/>
              <a:lumOff val="862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2A476B6-0A9E-4D43-B71E-3093320A0B31}">
      <dsp:nvSpPr>
        <dsp:cNvPr id="0" name=""/>
        <dsp:cNvSpPr/>
      </dsp:nvSpPr>
      <dsp:spPr>
        <a:xfrm>
          <a:off x="0" y="975347"/>
          <a:ext cx="3753472" cy="97534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marL="0" lvl="0" indent="0" algn="l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 dirty="0">
              <a:latin typeface="Aptos Display" panose="020B0004020202020204" pitchFamily="34" charset="0"/>
            </a:rPr>
            <a:t>This is down 18% from the previous year and 49% down from the 2006/07 peak. 2023/24 was also the second lowest year of delivery on record.</a:t>
          </a:r>
        </a:p>
      </dsp:txBody>
      <dsp:txXfrm>
        <a:off x="0" y="975347"/>
        <a:ext cx="3753472" cy="975347"/>
      </dsp:txXfrm>
    </dsp:sp>
    <dsp:sp modelId="{701AE764-2C36-4B32-BBE2-25DBAE7163FA}">
      <dsp:nvSpPr>
        <dsp:cNvPr id="0" name=""/>
        <dsp:cNvSpPr/>
      </dsp:nvSpPr>
      <dsp:spPr>
        <a:xfrm>
          <a:off x="0" y="1950693"/>
          <a:ext cx="3753472" cy="0"/>
        </a:xfrm>
        <a:prstGeom prst="line">
          <a:avLst/>
        </a:prstGeom>
        <a:solidFill>
          <a:schemeClr val="accent1">
            <a:shade val="80000"/>
            <a:hueOff val="46028"/>
            <a:satOff val="-4509"/>
            <a:lumOff val="17256"/>
            <a:alphaOff val="0"/>
          </a:schemeClr>
        </a:solidFill>
        <a:ln w="10795" cap="flat" cmpd="sng" algn="ctr">
          <a:solidFill>
            <a:schemeClr val="accent1">
              <a:shade val="80000"/>
              <a:hueOff val="46028"/>
              <a:satOff val="-4509"/>
              <a:lumOff val="1725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DE66821-E664-4E6E-AAB4-703311AA131E}">
      <dsp:nvSpPr>
        <dsp:cNvPr id="0" name=""/>
        <dsp:cNvSpPr/>
      </dsp:nvSpPr>
      <dsp:spPr>
        <a:xfrm>
          <a:off x="0" y="1950694"/>
          <a:ext cx="3753472" cy="97534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b="0" kern="1200" dirty="0">
              <a:latin typeface="Aptos Display" panose="020B0004020202020204" pitchFamily="34" charset="0"/>
            </a:rPr>
            <a:t>61% of all new completed dwellings in 2023/24 were in South East Wales, 21% in North Wales and 18% in Mid and South West Wales.</a:t>
          </a:r>
        </a:p>
      </dsp:txBody>
      <dsp:txXfrm>
        <a:off x="0" y="1950694"/>
        <a:ext cx="3753472" cy="975347"/>
      </dsp:txXfrm>
    </dsp:sp>
    <dsp:sp modelId="{9599DE88-ED74-4193-BCD0-9BCDD86135CD}">
      <dsp:nvSpPr>
        <dsp:cNvPr id="0" name=""/>
        <dsp:cNvSpPr/>
      </dsp:nvSpPr>
      <dsp:spPr>
        <a:xfrm>
          <a:off x="0" y="2926041"/>
          <a:ext cx="3753472" cy="0"/>
        </a:xfrm>
        <a:prstGeom prst="line">
          <a:avLst/>
        </a:prstGeom>
        <a:solidFill>
          <a:schemeClr val="accent1">
            <a:shade val="80000"/>
            <a:hueOff val="69042"/>
            <a:satOff val="-6764"/>
            <a:lumOff val="25884"/>
            <a:alphaOff val="0"/>
          </a:schemeClr>
        </a:solidFill>
        <a:ln w="10795" cap="flat" cmpd="sng" algn="ctr">
          <a:solidFill>
            <a:schemeClr val="accent1">
              <a:shade val="80000"/>
              <a:hueOff val="69042"/>
              <a:satOff val="-6764"/>
              <a:lumOff val="2588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DE0EC52-73FB-40E9-9BA0-4341AA8C6703}">
      <dsp:nvSpPr>
        <dsp:cNvPr id="0" name=""/>
        <dsp:cNvSpPr/>
      </dsp:nvSpPr>
      <dsp:spPr>
        <a:xfrm>
          <a:off x="0" y="2926041"/>
          <a:ext cx="3753472" cy="97534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 dirty="0">
              <a:latin typeface="Aptos Display" panose="020B0004020202020204" pitchFamily="34" charset="0"/>
            </a:rPr>
            <a:t>The Welsh Government’s Future Wales: National Plan 2040 estimated that an average of 7,400 additional homes would be required per year from 2019-20 to 2023-24 to meet additional housing need. However, the average number of homes completed over the last five years was just 5,498</a:t>
          </a:r>
        </a:p>
      </dsp:txBody>
      <dsp:txXfrm>
        <a:off x="0" y="2926041"/>
        <a:ext cx="3753472" cy="97534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18A23B2-4553-4AB0-BD9B-39D386EE4BB5}">
      <dsp:nvSpPr>
        <dsp:cNvPr id="0" name=""/>
        <dsp:cNvSpPr/>
      </dsp:nvSpPr>
      <dsp:spPr>
        <a:xfrm>
          <a:off x="-4395701" y="-674210"/>
          <a:ext cx="5236852" cy="5236852"/>
        </a:xfrm>
        <a:prstGeom prst="blockArc">
          <a:avLst>
            <a:gd name="adj1" fmla="val 18900000"/>
            <a:gd name="adj2" fmla="val 2700000"/>
            <a:gd name="adj3" fmla="val 412"/>
          </a:avLst>
        </a:prstGeom>
        <a:noFill/>
        <a:ln w="10795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FEE1AD1-0E16-4E8B-B46A-02EEAA0698B3}">
      <dsp:nvSpPr>
        <dsp:cNvPr id="0" name=""/>
        <dsp:cNvSpPr/>
      </dsp:nvSpPr>
      <dsp:spPr>
        <a:xfrm>
          <a:off x="368314" y="242949"/>
          <a:ext cx="7569927" cy="48620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5929" tIns="40640" rIns="40640" bIns="4064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 dirty="0">
              <a:latin typeface="Aptos Display" panose="020B0004020202020204" pitchFamily="34" charset="0"/>
            </a:rPr>
            <a:t>Created around 17,000 jobs, and generated over £1 billion of economic activity</a:t>
          </a:r>
        </a:p>
      </dsp:txBody>
      <dsp:txXfrm>
        <a:off x="368314" y="242949"/>
        <a:ext cx="7569927" cy="486209"/>
      </dsp:txXfrm>
    </dsp:sp>
    <dsp:sp modelId="{2DABE4A7-F609-4026-97E0-57B6366646FC}">
      <dsp:nvSpPr>
        <dsp:cNvPr id="0" name=""/>
        <dsp:cNvSpPr/>
      </dsp:nvSpPr>
      <dsp:spPr>
        <a:xfrm>
          <a:off x="64433" y="182173"/>
          <a:ext cx="607761" cy="60776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4F7AB09-2D58-4EE2-80E7-3931D2404C65}">
      <dsp:nvSpPr>
        <dsp:cNvPr id="0" name=""/>
        <dsp:cNvSpPr/>
      </dsp:nvSpPr>
      <dsp:spPr>
        <a:xfrm>
          <a:off x="716718" y="972030"/>
          <a:ext cx="7221524" cy="48620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5929" tIns="40640" rIns="40640" bIns="4064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 dirty="0">
              <a:latin typeface="Aptos Display" panose="020B0004020202020204" pitchFamily="34" charset="0"/>
            </a:rPr>
            <a:t>Generated £127 million in tax and £10 million in council tax </a:t>
          </a:r>
        </a:p>
      </dsp:txBody>
      <dsp:txXfrm>
        <a:off x="716718" y="972030"/>
        <a:ext cx="7221524" cy="486209"/>
      </dsp:txXfrm>
    </dsp:sp>
    <dsp:sp modelId="{0C3E0648-6424-4DD7-8ACE-DD56F9A2E32A}">
      <dsp:nvSpPr>
        <dsp:cNvPr id="0" name=""/>
        <dsp:cNvSpPr/>
      </dsp:nvSpPr>
      <dsp:spPr>
        <a:xfrm>
          <a:off x="412837" y="911254"/>
          <a:ext cx="607761" cy="60776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3D2A51B-C826-48A6-84E9-0CABB7940339}">
      <dsp:nvSpPr>
        <dsp:cNvPr id="0" name=""/>
        <dsp:cNvSpPr/>
      </dsp:nvSpPr>
      <dsp:spPr>
        <a:xfrm>
          <a:off x="823650" y="1701111"/>
          <a:ext cx="7114592" cy="48620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5929" tIns="40640" rIns="40640" bIns="4064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 dirty="0">
              <a:latin typeface="Aptos Display" panose="020B0004020202020204" pitchFamily="34" charset="0"/>
            </a:rPr>
            <a:t>Enabled £135 million of spending in local shops </a:t>
          </a:r>
        </a:p>
      </dsp:txBody>
      <dsp:txXfrm>
        <a:off x="823650" y="1701111"/>
        <a:ext cx="7114592" cy="486209"/>
      </dsp:txXfrm>
    </dsp:sp>
    <dsp:sp modelId="{1DBDF50F-7A1C-49CA-AED9-717E56BDCBBF}">
      <dsp:nvSpPr>
        <dsp:cNvPr id="0" name=""/>
        <dsp:cNvSpPr/>
      </dsp:nvSpPr>
      <dsp:spPr>
        <a:xfrm>
          <a:off x="519769" y="1640335"/>
          <a:ext cx="607761" cy="60776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BC44FE4-B4CB-4FB4-94A4-269D5989834A}">
      <dsp:nvSpPr>
        <dsp:cNvPr id="0" name=""/>
        <dsp:cNvSpPr/>
      </dsp:nvSpPr>
      <dsp:spPr>
        <a:xfrm>
          <a:off x="716718" y="2430192"/>
          <a:ext cx="7221524" cy="48620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5929" tIns="40640" rIns="40640" bIns="4064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 dirty="0">
              <a:latin typeface="Aptos Display" panose="020B0004020202020204" pitchFamily="34" charset="0"/>
            </a:rPr>
            <a:t>Led to investments of £182 million in affordable housing,  £4 million in open spaces and £13 million in new and improved schools </a:t>
          </a:r>
        </a:p>
      </dsp:txBody>
      <dsp:txXfrm>
        <a:off x="716718" y="2430192"/>
        <a:ext cx="7221524" cy="486209"/>
      </dsp:txXfrm>
    </dsp:sp>
    <dsp:sp modelId="{5518348E-E228-4199-A6F5-019AB67C6C69}">
      <dsp:nvSpPr>
        <dsp:cNvPr id="0" name=""/>
        <dsp:cNvSpPr/>
      </dsp:nvSpPr>
      <dsp:spPr>
        <a:xfrm>
          <a:off x="412837" y="2369416"/>
          <a:ext cx="607761" cy="60776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303E05E-09D3-4A82-847E-7B06056DF234}">
      <dsp:nvSpPr>
        <dsp:cNvPr id="0" name=""/>
        <dsp:cNvSpPr/>
      </dsp:nvSpPr>
      <dsp:spPr>
        <a:xfrm>
          <a:off x="368314" y="3159273"/>
          <a:ext cx="7569927" cy="48620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5929" tIns="40640" rIns="40640" bIns="4064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 dirty="0">
              <a:latin typeface="Aptos Display" panose="020B0004020202020204" pitchFamily="34" charset="0"/>
            </a:rPr>
            <a:t>Enabled a £329 million spend on industry suppliers </a:t>
          </a:r>
        </a:p>
      </dsp:txBody>
      <dsp:txXfrm>
        <a:off x="368314" y="3159273"/>
        <a:ext cx="7569927" cy="486209"/>
      </dsp:txXfrm>
    </dsp:sp>
    <dsp:sp modelId="{B97FAFC2-E016-496D-9EF1-75DBC78CED5A}">
      <dsp:nvSpPr>
        <dsp:cNvPr id="0" name=""/>
        <dsp:cNvSpPr/>
      </dsp:nvSpPr>
      <dsp:spPr>
        <a:xfrm>
          <a:off x="64433" y="3098497"/>
          <a:ext cx="607761" cy="60776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BD90CC3-C6CE-4C80-9343-F883C6A0C86A}">
      <dsp:nvSpPr>
        <dsp:cNvPr id="0" name=""/>
        <dsp:cNvSpPr/>
      </dsp:nvSpPr>
      <dsp:spPr>
        <a:xfrm>
          <a:off x="0" y="0"/>
          <a:ext cx="2664295" cy="0"/>
        </a:xfrm>
        <a:prstGeom prst="line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C6F8904-F65B-4A8A-B214-16EDD9673C9A}">
      <dsp:nvSpPr>
        <dsp:cNvPr id="0" name=""/>
        <dsp:cNvSpPr/>
      </dsp:nvSpPr>
      <dsp:spPr>
        <a:xfrm>
          <a:off x="0" y="0"/>
          <a:ext cx="2664295" cy="127192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 dirty="0">
              <a:latin typeface="Aptos Display" panose="020B0004020202020204" pitchFamily="34" charset="0"/>
            </a:rPr>
            <a:t>In 2022-23, 3,369 additional affordable housing units were delivered across Wales, a 26% increase from the previous year but 9% lower than the peak year of affordable delivery in 2020-21.</a:t>
          </a:r>
        </a:p>
      </dsp:txBody>
      <dsp:txXfrm>
        <a:off x="0" y="0"/>
        <a:ext cx="2664295" cy="1271921"/>
      </dsp:txXfrm>
    </dsp:sp>
    <dsp:sp modelId="{4880D976-F446-454E-A69B-3A24A82E0928}">
      <dsp:nvSpPr>
        <dsp:cNvPr id="0" name=""/>
        <dsp:cNvSpPr/>
      </dsp:nvSpPr>
      <dsp:spPr>
        <a:xfrm>
          <a:off x="0" y="1271921"/>
          <a:ext cx="2664295" cy="0"/>
        </a:xfrm>
        <a:prstGeom prst="line">
          <a:avLst/>
        </a:prstGeom>
        <a:solidFill>
          <a:schemeClr val="accent1">
            <a:shade val="80000"/>
            <a:hueOff val="23014"/>
            <a:satOff val="-2255"/>
            <a:lumOff val="8628"/>
            <a:alphaOff val="0"/>
          </a:schemeClr>
        </a:solidFill>
        <a:ln w="10795" cap="flat" cmpd="sng" algn="ctr">
          <a:solidFill>
            <a:schemeClr val="accent1">
              <a:shade val="80000"/>
              <a:hueOff val="23014"/>
              <a:satOff val="-2255"/>
              <a:lumOff val="862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FE5CD4C-4E51-4A91-B151-FDD373EE478D}">
      <dsp:nvSpPr>
        <dsp:cNvPr id="0" name=""/>
        <dsp:cNvSpPr/>
      </dsp:nvSpPr>
      <dsp:spPr>
        <a:xfrm>
          <a:off x="0" y="1271921"/>
          <a:ext cx="2664295" cy="127192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 dirty="0">
              <a:latin typeface="Aptos Display" panose="020B0004020202020204" pitchFamily="34" charset="0"/>
            </a:rPr>
            <a:t>Of these, 1,024 affordable housing units were delivered through planning obligations (Section 106 agreements).</a:t>
          </a:r>
        </a:p>
      </dsp:txBody>
      <dsp:txXfrm>
        <a:off x="0" y="1271921"/>
        <a:ext cx="2664295" cy="1271921"/>
      </dsp:txXfrm>
    </dsp:sp>
    <dsp:sp modelId="{D94A6F5F-921E-4AB2-BEA6-3A2ADC47EC9B}">
      <dsp:nvSpPr>
        <dsp:cNvPr id="0" name=""/>
        <dsp:cNvSpPr/>
      </dsp:nvSpPr>
      <dsp:spPr>
        <a:xfrm>
          <a:off x="0" y="2543843"/>
          <a:ext cx="2664295" cy="0"/>
        </a:xfrm>
        <a:prstGeom prst="line">
          <a:avLst/>
        </a:prstGeom>
        <a:solidFill>
          <a:schemeClr val="accent1">
            <a:shade val="80000"/>
            <a:hueOff val="46028"/>
            <a:satOff val="-4509"/>
            <a:lumOff val="17256"/>
            <a:alphaOff val="0"/>
          </a:schemeClr>
        </a:solidFill>
        <a:ln w="10795" cap="flat" cmpd="sng" algn="ctr">
          <a:solidFill>
            <a:schemeClr val="accent1">
              <a:shade val="80000"/>
              <a:hueOff val="46028"/>
              <a:satOff val="-4509"/>
              <a:lumOff val="1725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B1114F5-BCC9-4298-8C37-42F124FE7AED}">
      <dsp:nvSpPr>
        <dsp:cNvPr id="0" name=""/>
        <dsp:cNvSpPr/>
      </dsp:nvSpPr>
      <dsp:spPr>
        <a:xfrm>
          <a:off x="0" y="2543843"/>
          <a:ext cx="2664295" cy="127192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 dirty="0">
              <a:latin typeface="Aptos Display" panose="020B0004020202020204" pitchFamily="34" charset="0"/>
            </a:rPr>
            <a:t>30% of all additional affordable housing was delivered through planning obligations, compared with 27% the previous year.</a:t>
          </a:r>
        </a:p>
      </dsp:txBody>
      <dsp:txXfrm>
        <a:off x="0" y="2543843"/>
        <a:ext cx="2664295" cy="1271921"/>
      </dsp:txXfrm>
    </dsp:sp>
    <dsp:sp modelId="{071883FD-BBE7-49EE-B729-9BC2F58F9C98}">
      <dsp:nvSpPr>
        <dsp:cNvPr id="0" name=""/>
        <dsp:cNvSpPr/>
      </dsp:nvSpPr>
      <dsp:spPr>
        <a:xfrm>
          <a:off x="0" y="3815765"/>
          <a:ext cx="2664295" cy="0"/>
        </a:xfrm>
        <a:prstGeom prst="line">
          <a:avLst/>
        </a:prstGeom>
        <a:solidFill>
          <a:schemeClr val="accent1">
            <a:shade val="80000"/>
            <a:hueOff val="69042"/>
            <a:satOff val="-6764"/>
            <a:lumOff val="25884"/>
            <a:alphaOff val="0"/>
          </a:schemeClr>
        </a:solidFill>
        <a:ln w="10795" cap="flat" cmpd="sng" algn="ctr">
          <a:solidFill>
            <a:schemeClr val="accent1">
              <a:shade val="80000"/>
              <a:hueOff val="69042"/>
              <a:satOff val="-6764"/>
              <a:lumOff val="2588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2E457BD-2E2C-4FD4-8BEA-C09DDFE3B378}">
      <dsp:nvSpPr>
        <dsp:cNvPr id="0" name=""/>
        <dsp:cNvSpPr/>
      </dsp:nvSpPr>
      <dsp:spPr>
        <a:xfrm>
          <a:off x="0" y="3815765"/>
          <a:ext cx="2664295" cy="127192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 dirty="0">
              <a:latin typeface="Aptos Display" panose="020B0004020202020204" pitchFamily="34" charset="0"/>
            </a:rPr>
            <a:t>The private sector also delivered 21% of affordable homes (2,136 units) over the course of the last Government from 2016-2021.</a:t>
          </a:r>
        </a:p>
      </dsp:txBody>
      <dsp:txXfrm>
        <a:off x="0" y="3815765"/>
        <a:ext cx="2664295" cy="127192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00B300A-54CF-4E9F-A4AA-62189DB4D107}">
      <dsp:nvSpPr>
        <dsp:cNvPr id="0" name=""/>
        <dsp:cNvSpPr/>
      </dsp:nvSpPr>
      <dsp:spPr>
        <a:xfrm>
          <a:off x="0" y="331814"/>
          <a:ext cx="7920806" cy="41769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700" b="1" kern="1200" dirty="0">
              <a:latin typeface="Aptos Display" panose="020B0004020202020204" pitchFamily="34" charset="0"/>
            </a:rPr>
            <a:t>10. LOCAL DEVELOPMENT PLANS</a:t>
          </a:r>
        </a:p>
      </dsp:txBody>
      <dsp:txXfrm>
        <a:off x="20390" y="352204"/>
        <a:ext cx="7880026" cy="376910"/>
      </dsp:txXfrm>
    </dsp:sp>
    <dsp:sp modelId="{97BCF8C8-EA00-49EC-8B1D-409A8065EC65}">
      <dsp:nvSpPr>
        <dsp:cNvPr id="0" name=""/>
        <dsp:cNvSpPr/>
      </dsp:nvSpPr>
      <dsp:spPr>
        <a:xfrm>
          <a:off x="0" y="749504"/>
          <a:ext cx="7920806" cy="8269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1486" tIns="21590" rIns="120904" bIns="21590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GB" sz="1300" b="0" kern="1200" dirty="0">
              <a:latin typeface="Aptos Display" panose="020B0004020202020204" pitchFamily="34" charset="0"/>
            </a:rPr>
            <a:t>There is slow progress in reviewing and updating plans, with 11 LDPs (44%) now time expired and a review required for a further 8 LDPs.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GB" sz="1300" b="0" kern="1200" dirty="0">
              <a:latin typeface="Aptos Display" panose="020B0004020202020204" pitchFamily="34" charset="0"/>
            </a:rPr>
            <a:t>Within Wales, over the last 5 years, 13 out of 21 LPAs (62%) achieved housing completions equivalent to 50% or less of their local plan housing requirement whilst none achieved completions in excess of 100%.</a:t>
          </a:r>
        </a:p>
      </dsp:txBody>
      <dsp:txXfrm>
        <a:off x="0" y="749504"/>
        <a:ext cx="7920806" cy="826965"/>
      </dsp:txXfrm>
    </dsp:sp>
    <dsp:sp modelId="{8E3A47F1-F57E-4B68-B6BA-C4BB9A61FBAB}">
      <dsp:nvSpPr>
        <dsp:cNvPr id="0" name=""/>
        <dsp:cNvSpPr/>
      </dsp:nvSpPr>
      <dsp:spPr>
        <a:xfrm>
          <a:off x="0" y="1576470"/>
          <a:ext cx="7920806" cy="41769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700" b="1" kern="1200" dirty="0">
              <a:latin typeface="Aptos Display" panose="020B0004020202020204" pitchFamily="34" charset="0"/>
            </a:rPr>
            <a:t>11. BUILD QUALITY AND CUSTOMER SATISFACTION</a:t>
          </a:r>
        </a:p>
      </dsp:txBody>
      <dsp:txXfrm>
        <a:off x="20390" y="1596860"/>
        <a:ext cx="7880026" cy="376910"/>
      </dsp:txXfrm>
    </dsp:sp>
    <dsp:sp modelId="{B7E040C2-6C27-44BB-B42F-91C34887FEC0}">
      <dsp:nvSpPr>
        <dsp:cNvPr id="0" name=""/>
        <dsp:cNvSpPr/>
      </dsp:nvSpPr>
      <dsp:spPr>
        <a:xfrm>
          <a:off x="0" y="1994160"/>
          <a:ext cx="7920806" cy="10029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1486" tIns="21590" rIns="120904" bIns="21590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GB" sz="1300" kern="1200" dirty="0">
              <a:latin typeface="Aptos Display" panose="020B0004020202020204" pitchFamily="34" charset="0"/>
            </a:rPr>
            <a:t>More than 90% of new home purchasers would recommend their builder to a friend and 87% were satisfied with the quality of their home, according to the 2024 customer satisfaction survey carried out by HBF. 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GB" sz="1300" kern="1200" dirty="0">
              <a:latin typeface="Aptos Display" panose="020B0004020202020204" pitchFamily="34" charset="0"/>
            </a:rPr>
            <a:t> In the 2022/23 survey year, 85% were satisfied with the service provided during the buying process. The survey response rate is very strong for a mixed-method survey design and compares very well with other consumer surveys.</a:t>
          </a:r>
        </a:p>
      </dsp:txBody>
      <dsp:txXfrm>
        <a:off x="0" y="1994160"/>
        <a:ext cx="7920806" cy="1002915"/>
      </dsp:txXfrm>
    </dsp:sp>
    <dsp:sp modelId="{DD63BCFF-2B5B-4145-970C-BC4A525FA3A2}">
      <dsp:nvSpPr>
        <dsp:cNvPr id="0" name=""/>
        <dsp:cNvSpPr/>
      </dsp:nvSpPr>
      <dsp:spPr>
        <a:xfrm>
          <a:off x="0" y="2997075"/>
          <a:ext cx="7920806" cy="41769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700" b="1" kern="1200" dirty="0">
              <a:latin typeface="Aptos Display" panose="020B0004020202020204" pitchFamily="34" charset="0"/>
            </a:rPr>
            <a:t>12. UNSPENT DEVELOPER CONTRIBUTIONS</a:t>
          </a:r>
        </a:p>
      </dsp:txBody>
      <dsp:txXfrm>
        <a:off x="20390" y="3017465"/>
        <a:ext cx="7880026" cy="376910"/>
      </dsp:txXfrm>
    </dsp:sp>
    <dsp:sp modelId="{4FD6A686-17DF-48EE-A131-930DF787C63E}">
      <dsp:nvSpPr>
        <dsp:cNvPr id="0" name=""/>
        <dsp:cNvSpPr/>
      </dsp:nvSpPr>
      <dsp:spPr>
        <a:xfrm>
          <a:off x="0" y="3414765"/>
          <a:ext cx="7920806" cy="8621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1486" tIns="21590" rIns="120904" bIns="21590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GB" sz="1300" kern="1200" dirty="0">
              <a:latin typeface="Aptos Display" panose="020B0004020202020204" pitchFamily="34" charset="0"/>
            </a:rPr>
            <a:t>Local authorities in Wales are, on average, sitting on over £5.1 million in unspent developer contributions.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GB" sz="1300" kern="1200" dirty="0">
              <a:latin typeface="Aptos Display" panose="020B0004020202020204" pitchFamily="34" charset="0"/>
            </a:rPr>
            <a:t>Around £112m is likely to be held unspent in Wales in total.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GB" sz="1300" kern="1200" dirty="0">
              <a:latin typeface="Aptos Display" panose="020B0004020202020204" pitchFamily="34" charset="0"/>
            </a:rPr>
            <a:t>Cardiff City Council holds the most in unspent contributions (£23.3m), and Pembrokeshire County Council holds the most in unspent affordable housing contributions (£4.4m).</a:t>
          </a:r>
        </a:p>
      </dsp:txBody>
      <dsp:txXfrm>
        <a:off x="0" y="3414765"/>
        <a:ext cx="7920806" cy="86215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 dirty="0">
                <a:latin typeface="Arial" pitchFamily="34" charset="0"/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96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BE602A8F-58EA-4D04-8122-BC90816E82B8}" type="datetimeFigureOut">
              <a:rPr lang="en-US" altLang="en-US"/>
              <a:pPr/>
              <a:t>10/1/2024</a:t>
            </a:fld>
            <a:endParaRPr lang="en-GB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673"/>
            <a:ext cx="2946400" cy="49696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 dirty="0">
                <a:latin typeface="Arial" pitchFamily="34" charset="0"/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9673"/>
            <a:ext cx="2946400" cy="496966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249736CB-0DD3-41AF-8273-15449623ADCE}" type="slidenum">
              <a:rPr lang="en-GB" altLang="en-US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41233311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0" hangingPunct="0">
              <a:defRPr sz="1200" dirty="0">
                <a:latin typeface="Arial" charset="0"/>
                <a:ea typeface="ＭＳ Ｐゴシック" pitchFamily="1" charset="-128"/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96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9DE3E39-8330-4D4B-A98C-5A5851FB287E}" type="datetimeFigureOut">
              <a:rPr lang="en-US" altLang="en-US"/>
              <a:pPr/>
              <a:t>10/1/2024</a:t>
            </a:fld>
            <a:endParaRPr lang="en-GB" alt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5631"/>
            <a:ext cx="5438775" cy="4467939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673"/>
            <a:ext cx="2946400" cy="49696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0" hangingPunct="0">
              <a:defRPr sz="1200" dirty="0">
                <a:latin typeface="Arial" charset="0"/>
                <a:ea typeface="ＭＳ Ｐゴシック" pitchFamily="1" charset="-128"/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673"/>
            <a:ext cx="2946400" cy="496966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4FCFE23-32E3-43BA-A0AC-D171F4A0291F}" type="slidenum">
              <a:rPr lang="en-GB" altLang="en-US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422468183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4FCFE23-32E3-43BA-A0AC-D171F4A0291F}" type="slidenum">
              <a:rPr lang="en-GB" altLang="en-US" smtClean="0"/>
              <a:pPr/>
              <a:t>2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5946186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4FCFE23-32E3-43BA-A0AC-D171F4A0291F}" type="slidenum">
              <a:rPr lang="en-GB" altLang="en-US" smtClean="0"/>
              <a:pPr/>
              <a:t>6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5223369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73806"/>
            <a:ext cx="7772400" cy="1283199"/>
          </a:xfrm>
          <a:noFill/>
        </p:spPr>
        <p:txBody>
          <a:bodyPr>
            <a:normAutofit/>
          </a:bodyPr>
          <a:lstStyle>
            <a:lvl1pPr algn="ctr">
              <a:defRPr sz="2700" b="1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43467"/>
            <a:ext cx="6400800" cy="1456375"/>
          </a:xfrm>
        </p:spPr>
        <p:txBody>
          <a:bodyPr>
            <a:normAutofit/>
          </a:bodyPr>
          <a:lstStyle>
            <a:lvl1pPr marL="0" indent="0" algn="ctr">
              <a:buNone/>
              <a:defRPr sz="2100">
                <a:solidFill>
                  <a:schemeClr val="accent1"/>
                </a:solidFill>
              </a:defRPr>
            </a:lvl1pPr>
            <a:lvl2pPr marL="144655" indent="0" algn="ctr">
              <a:buNone/>
              <a:defRPr/>
            </a:lvl2pPr>
            <a:lvl3pPr marL="289308" indent="0" algn="ctr">
              <a:buNone/>
              <a:defRPr/>
            </a:lvl3pPr>
            <a:lvl4pPr marL="433962" indent="0" algn="ctr">
              <a:buNone/>
              <a:defRPr/>
            </a:lvl4pPr>
            <a:lvl5pPr marL="578615" indent="0" algn="ctr">
              <a:buNone/>
              <a:defRPr/>
            </a:lvl5pPr>
            <a:lvl6pPr marL="723269" indent="0" algn="ctr">
              <a:buNone/>
              <a:defRPr/>
            </a:lvl6pPr>
            <a:lvl7pPr marL="867923" indent="0" algn="ctr">
              <a:buNone/>
              <a:defRPr/>
            </a:lvl7pPr>
            <a:lvl8pPr marL="1012577" indent="0" algn="ctr">
              <a:buNone/>
              <a:defRPr/>
            </a:lvl8pPr>
            <a:lvl9pPr marL="115723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cxnSp>
        <p:nvCxnSpPr>
          <p:cNvPr id="8" name="Straight Connector 7"/>
          <p:cNvCxnSpPr/>
          <p:nvPr/>
        </p:nvCxnSpPr>
        <p:spPr bwMode="auto">
          <a:xfrm>
            <a:off x="685800" y="3356992"/>
            <a:ext cx="7772400" cy="0"/>
          </a:xfrm>
          <a:prstGeom prst="line">
            <a:avLst/>
          </a:prstGeom>
          <a:solidFill>
            <a:schemeClr val="accent1"/>
          </a:solidFill>
          <a:ln w="444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37359829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08720"/>
          </a:xfrm>
        </p:spPr>
        <p:txBody>
          <a:bodyPr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947421"/>
            <a:ext cx="4040188" cy="537383"/>
          </a:xfrm>
        </p:spPr>
        <p:txBody>
          <a:bodyPr anchor="b"/>
          <a:lstStyle>
            <a:lvl1pPr marL="0" indent="0">
              <a:buNone/>
              <a:defRPr sz="760" b="1"/>
            </a:lvl1pPr>
            <a:lvl2pPr marL="144655" indent="0">
              <a:buNone/>
              <a:defRPr sz="633" b="1"/>
            </a:lvl2pPr>
            <a:lvl3pPr marL="289308" indent="0">
              <a:buNone/>
              <a:defRPr sz="570" b="1"/>
            </a:lvl3pPr>
            <a:lvl4pPr marL="433962" indent="0">
              <a:buNone/>
              <a:defRPr sz="506" b="1"/>
            </a:lvl4pPr>
            <a:lvl5pPr marL="578615" indent="0">
              <a:buNone/>
              <a:defRPr sz="506" b="1"/>
            </a:lvl5pPr>
            <a:lvl6pPr marL="723269" indent="0">
              <a:buNone/>
              <a:defRPr sz="506" b="1"/>
            </a:lvl6pPr>
            <a:lvl7pPr marL="867923" indent="0">
              <a:buNone/>
              <a:defRPr sz="506" b="1"/>
            </a:lvl7pPr>
            <a:lvl8pPr marL="1012577" indent="0">
              <a:buNone/>
              <a:defRPr sz="506" b="1"/>
            </a:lvl8pPr>
            <a:lvl9pPr marL="1157230" indent="0">
              <a:buNone/>
              <a:defRPr sz="506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484781"/>
            <a:ext cx="4040188" cy="4032453"/>
          </a:xfrm>
        </p:spPr>
        <p:txBody>
          <a:bodyPr/>
          <a:lstStyle>
            <a:lvl1pPr>
              <a:defRPr sz="760"/>
            </a:lvl1pPr>
            <a:lvl2pPr>
              <a:defRPr sz="633"/>
            </a:lvl2pPr>
            <a:lvl3pPr>
              <a:defRPr sz="570"/>
            </a:lvl3pPr>
            <a:lvl4pPr>
              <a:defRPr sz="506"/>
            </a:lvl4pPr>
            <a:lvl5pPr>
              <a:defRPr sz="506"/>
            </a:lvl5pPr>
            <a:lvl6pPr>
              <a:defRPr sz="506"/>
            </a:lvl6pPr>
            <a:lvl7pPr>
              <a:defRPr sz="506"/>
            </a:lvl7pPr>
            <a:lvl8pPr>
              <a:defRPr sz="506"/>
            </a:lvl8pPr>
            <a:lvl9pPr>
              <a:defRPr sz="506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7" y="947421"/>
            <a:ext cx="4041775" cy="537385"/>
          </a:xfrm>
        </p:spPr>
        <p:txBody>
          <a:bodyPr anchor="b"/>
          <a:lstStyle>
            <a:lvl1pPr marL="0" indent="0">
              <a:buNone/>
              <a:defRPr sz="760" b="1"/>
            </a:lvl1pPr>
            <a:lvl2pPr marL="144655" indent="0">
              <a:buNone/>
              <a:defRPr sz="633" b="1"/>
            </a:lvl2pPr>
            <a:lvl3pPr marL="289308" indent="0">
              <a:buNone/>
              <a:defRPr sz="570" b="1"/>
            </a:lvl3pPr>
            <a:lvl4pPr marL="433962" indent="0">
              <a:buNone/>
              <a:defRPr sz="506" b="1"/>
            </a:lvl4pPr>
            <a:lvl5pPr marL="578615" indent="0">
              <a:buNone/>
              <a:defRPr sz="506" b="1"/>
            </a:lvl5pPr>
            <a:lvl6pPr marL="723269" indent="0">
              <a:buNone/>
              <a:defRPr sz="506" b="1"/>
            </a:lvl6pPr>
            <a:lvl7pPr marL="867923" indent="0">
              <a:buNone/>
              <a:defRPr sz="506" b="1"/>
            </a:lvl7pPr>
            <a:lvl8pPr marL="1012577" indent="0">
              <a:buNone/>
              <a:defRPr sz="506" b="1"/>
            </a:lvl8pPr>
            <a:lvl9pPr marL="1157230" indent="0">
              <a:buNone/>
              <a:defRPr sz="506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7" y="1484782"/>
            <a:ext cx="4041775" cy="4032451"/>
          </a:xfrm>
        </p:spPr>
        <p:txBody>
          <a:bodyPr/>
          <a:lstStyle>
            <a:lvl1pPr>
              <a:defRPr sz="760"/>
            </a:lvl1pPr>
            <a:lvl2pPr>
              <a:defRPr sz="633"/>
            </a:lvl2pPr>
            <a:lvl3pPr>
              <a:defRPr sz="570"/>
            </a:lvl3pPr>
            <a:lvl4pPr>
              <a:defRPr sz="506"/>
            </a:lvl4pPr>
            <a:lvl5pPr>
              <a:defRPr sz="506"/>
            </a:lvl5pPr>
            <a:lvl6pPr>
              <a:defRPr sz="506"/>
            </a:lvl6pPr>
            <a:lvl7pPr>
              <a:defRPr sz="506"/>
            </a:lvl7pPr>
            <a:lvl8pPr>
              <a:defRPr sz="506"/>
            </a:lvl8pPr>
            <a:lvl9pPr>
              <a:defRPr sz="506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cxnSp>
        <p:nvCxnSpPr>
          <p:cNvPr id="10" name="Straight Connector 9"/>
          <p:cNvCxnSpPr/>
          <p:nvPr/>
        </p:nvCxnSpPr>
        <p:spPr bwMode="auto">
          <a:xfrm>
            <a:off x="457200" y="908720"/>
            <a:ext cx="8273262" cy="38678"/>
          </a:xfrm>
          <a:prstGeom prst="line">
            <a:avLst/>
          </a:prstGeom>
          <a:solidFill>
            <a:schemeClr val="accent1"/>
          </a:solidFill>
          <a:ln w="444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5021452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2008"/>
            <a:ext cx="7772400" cy="908720"/>
          </a:xfrm>
        </p:spPr>
        <p:txBody>
          <a:bodyPr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9" name="Rectangle 6"/>
          <p:cNvSpPr txBox="1">
            <a:spLocks noChangeArrowheads="1"/>
          </p:cNvSpPr>
          <p:nvPr/>
        </p:nvSpPr>
        <p:spPr>
          <a:xfrm>
            <a:off x="6125204" y="6150505"/>
            <a:ext cx="1905000" cy="457200"/>
          </a:xfrm>
          <a:prstGeom prst="rect">
            <a:avLst/>
          </a:prstGeom>
          <a:ln/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9pPr>
          </a:lstStyle>
          <a:p>
            <a:fld id="{2E6D2815-91A8-4AF6-8528-A9B73F732090}" type="slidenum">
              <a:rPr lang="en-US" altLang="en-US" sz="900" smtClean="0"/>
              <a:pPr/>
              <a:t>‹#›</a:t>
            </a:fld>
            <a:endParaRPr lang="en-US" altLang="en-US" sz="900" dirty="0"/>
          </a:p>
        </p:txBody>
      </p:sp>
      <p:cxnSp>
        <p:nvCxnSpPr>
          <p:cNvPr id="10" name="Straight Connector 9"/>
          <p:cNvCxnSpPr/>
          <p:nvPr/>
        </p:nvCxnSpPr>
        <p:spPr bwMode="auto">
          <a:xfrm>
            <a:off x="699703" y="1006129"/>
            <a:ext cx="7772400" cy="0"/>
          </a:xfrm>
          <a:prstGeom prst="line">
            <a:avLst/>
          </a:prstGeom>
          <a:solidFill>
            <a:schemeClr val="accent1"/>
          </a:solidFill>
          <a:ln w="444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17545300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olid fi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277155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106710"/>
            <a:ext cx="3008313" cy="1162050"/>
          </a:xfrm>
        </p:spPr>
        <p:txBody>
          <a:bodyPr anchor="b"/>
          <a:lstStyle>
            <a:lvl1pPr algn="l">
              <a:defRPr sz="633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96191"/>
            <a:ext cx="5111750" cy="5349057"/>
          </a:xfrm>
        </p:spPr>
        <p:txBody>
          <a:bodyPr/>
          <a:lstStyle>
            <a:lvl1pPr>
              <a:defRPr sz="1013"/>
            </a:lvl1pPr>
            <a:lvl2pPr>
              <a:defRPr sz="886"/>
            </a:lvl2pPr>
            <a:lvl3pPr>
              <a:defRPr sz="760"/>
            </a:lvl3pPr>
            <a:lvl4pPr>
              <a:defRPr sz="633"/>
            </a:lvl4pPr>
            <a:lvl5pPr>
              <a:defRPr sz="633"/>
            </a:lvl5pPr>
            <a:lvl6pPr>
              <a:defRPr sz="633"/>
            </a:lvl6pPr>
            <a:lvl7pPr>
              <a:defRPr sz="633"/>
            </a:lvl7pPr>
            <a:lvl8pPr>
              <a:defRPr sz="633"/>
            </a:lvl8pPr>
            <a:lvl9pPr>
              <a:defRPr sz="63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268761"/>
            <a:ext cx="3008313" cy="4176464"/>
          </a:xfrm>
        </p:spPr>
        <p:txBody>
          <a:bodyPr/>
          <a:lstStyle>
            <a:lvl1pPr marL="0" indent="0">
              <a:buNone/>
              <a:defRPr sz="443"/>
            </a:lvl1pPr>
            <a:lvl2pPr marL="144655" indent="0">
              <a:buNone/>
              <a:defRPr sz="380"/>
            </a:lvl2pPr>
            <a:lvl3pPr marL="289308" indent="0">
              <a:buNone/>
              <a:defRPr sz="316"/>
            </a:lvl3pPr>
            <a:lvl4pPr marL="433962" indent="0">
              <a:buNone/>
              <a:defRPr sz="285"/>
            </a:lvl4pPr>
            <a:lvl5pPr marL="578615" indent="0">
              <a:buNone/>
              <a:defRPr sz="285"/>
            </a:lvl5pPr>
            <a:lvl6pPr marL="723269" indent="0">
              <a:buNone/>
              <a:defRPr sz="285"/>
            </a:lvl6pPr>
            <a:lvl7pPr marL="867923" indent="0">
              <a:buNone/>
              <a:defRPr sz="285"/>
            </a:lvl7pPr>
            <a:lvl8pPr marL="1012577" indent="0">
              <a:buNone/>
              <a:defRPr sz="285"/>
            </a:lvl8pPr>
            <a:lvl9pPr marL="1157230" indent="0">
              <a:buNone/>
              <a:defRPr sz="28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Rectangle 6"/>
          <p:cNvSpPr txBox="1">
            <a:spLocks noChangeArrowheads="1"/>
          </p:cNvSpPr>
          <p:nvPr/>
        </p:nvSpPr>
        <p:spPr>
          <a:xfrm>
            <a:off x="6125204" y="6150505"/>
            <a:ext cx="1905000" cy="457200"/>
          </a:xfrm>
          <a:prstGeom prst="rect">
            <a:avLst/>
          </a:prstGeom>
          <a:ln/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9pPr>
          </a:lstStyle>
          <a:p>
            <a:fld id="{2E6D2815-91A8-4AF6-8528-A9B73F732090}" type="slidenum">
              <a:rPr lang="en-US" altLang="en-US" sz="900" smtClean="0"/>
              <a:pPr/>
              <a:t>‹#›</a:t>
            </a:fld>
            <a:endParaRPr lang="en-US" altLang="en-US" sz="900" dirty="0"/>
          </a:p>
        </p:txBody>
      </p:sp>
    </p:spTree>
    <p:extLst>
      <p:ext uri="{BB962C8B-B14F-4D97-AF65-F5344CB8AC3E}">
        <p14:creationId xmlns:p14="http://schemas.microsoft.com/office/powerpoint/2010/main" val="26889377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302422"/>
            <a:ext cx="5486400" cy="566738"/>
          </a:xfrm>
        </p:spPr>
        <p:txBody>
          <a:bodyPr anchor="b"/>
          <a:lstStyle>
            <a:lvl1pPr algn="l">
              <a:defRPr sz="633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16632"/>
            <a:ext cx="5486400" cy="4114800"/>
          </a:xfrm>
        </p:spPr>
        <p:txBody>
          <a:bodyPr/>
          <a:lstStyle>
            <a:lvl1pPr marL="0" indent="0">
              <a:buNone/>
              <a:defRPr sz="1013"/>
            </a:lvl1pPr>
            <a:lvl2pPr marL="144655" indent="0">
              <a:buNone/>
              <a:defRPr sz="886"/>
            </a:lvl2pPr>
            <a:lvl3pPr marL="289308" indent="0">
              <a:buNone/>
              <a:defRPr sz="760"/>
            </a:lvl3pPr>
            <a:lvl4pPr marL="433962" indent="0">
              <a:buNone/>
              <a:defRPr sz="633"/>
            </a:lvl4pPr>
            <a:lvl5pPr marL="578615" indent="0">
              <a:buNone/>
              <a:defRPr sz="633"/>
            </a:lvl5pPr>
            <a:lvl6pPr marL="723269" indent="0">
              <a:buNone/>
              <a:defRPr sz="633"/>
            </a:lvl6pPr>
            <a:lvl7pPr marL="867923" indent="0">
              <a:buNone/>
              <a:defRPr sz="633"/>
            </a:lvl7pPr>
            <a:lvl8pPr marL="1012577" indent="0">
              <a:buNone/>
              <a:defRPr sz="633"/>
            </a:lvl8pPr>
            <a:lvl9pPr marL="1157230" indent="0">
              <a:buNone/>
              <a:defRPr sz="633"/>
            </a:lvl9pPr>
          </a:lstStyle>
          <a:p>
            <a:pPr lvl="0"/>
            <a:r>
              <a:rPr lang="en-US" noProof="0"/>
              <a:t>Click icon to add picture</a:t>
            </a:r>
            <a:endParaRPr lang="en-GB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869160"/>
            <a:ext cx="5486400" cy="648072"/>
          </a:xfrm>
        </p:spPr>
        <p:txBody>
          <a:bodyPr/>
          <a:lstStyle>
            <a:lvl1pPr marL="0" indent="0">
              <a:buNone/>
              <a:defRPr sz="443"/>
            </a:lvl1pPr>
            <a:lvl2pPr marL="144655" indent="0">
              <a:buNone/>
              <a:defRPr sz="380"/>
            </a:lvl2pPr>
            <a:lvl3pPr marL="289308" indent="0">
              <a:buNone/>
              <a:defRPr sz="316"/>
            </a:lvl3pPr>
            <a:lvl4pPr marL="433962" indent="0">
              <a:buNone/>
              <a:defRPr sz="285"/>
            </a:lvl4pPr>
            <a:lvl5pPr marL="578615" indent="0">
              <a:buNone/>
              <a:defRPr sz="285"/>
            </a:lvl5pPr>
            <a:lvl6pPr marL="723269" indent="0">
              <a:buNone/>
              <a:defRPr sz="285"/>
            </a:lvl6pPr>
            <a:lvl7pPr marL="867923" indent="0">
              <a:buNone/>
              <a:defRPr sz="285"/>
            </a:lvl7pPr>
            <a:lvl8pPr marL="1012577" indent="0">
              <a:buNone/>
              <a:defRPr sz="285"/>
            </a:lvl8pPr>
            <a:lvl9pPr marL="1157230" indent="0">
              <a:buNone/>
              <a:defRPr sz="28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106481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908720"/>
          </a:xfrm>
        </p:spPr>
        <p:txBody>
          <a:bodyPr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980728"/>
            <a:ext cx="7772400" cy="440283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cxnSp>
        <p:nvCxnSpPr>
          <p:cNvPr id="7" name="Straight Connector 6"/>
          <p:cNvCxnSpPr/>
          <p:nvPr/>
        </p:nvCxnSpPr>
        <p:spPr bwMode="auto">
          <a:xfrm>
            <a:off x="685800" y="908720"/>
            <a:ext cx="7772400" cy="0"/>
          </a:xfrm>
          <a:prstGeom prst="line">
            <a:avLst/>
          </a:prstGeom>
          <a:solidFill>
            <a:schemeClr val="accent1"/>
          </a:solidFill>
          <a:ln w="444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354198" y="594928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 sz="9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2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2681790" y="6461833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 sz="9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3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354198" y="6453336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 sz="900">
                <a:solidFill>
                  <a:schemeClr val="bg1"/>
                </a:solidFill>
              </a:defRPr>
            </a:lvl1pPr>
          </a:lstStyle>
          <a:p>
            <a:fld id="{748ED5A5-580E-4954-828C-FBA94FFDB5EC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65142478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72200" y="195605"/>
            <a:ext cx="1943100" cy="5486400"/>
          </a:xfrm>
        </p:spPr>
        <p:txBody>
          <a:bodyPr vert="eaVert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5300" y="195605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138174" y="6093295"/>
            <a:ext cx="1905000" cy="340499"/>
          </a:xfrm>
          <a:prstGeom prst="rect">
            <a:avLst/>
          </a:prstGeom>
          <a:ln/>
        </p:spPr>
        <p:txBody>
          <a:bodyPr/>
          <a:lstStyle>
            <a:lvl1pPr>
              <a:defRPr sz="9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2789802" y="6442292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 sz="9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138174" y="6433795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 sz="900">
                <a:solidFill>
                  <a:schemeClr val="bg1"/>
                </a:solidFill>
              </a:defRPr>
            </a:lvl1pPr>
          </a:lstStyle>
          <a:p>
            <a:fld id="{2E6D2815-91A8-4AF6-8528-A9B73F732090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80889520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d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139953" y="1595194"/>
            <a:ext cx="2322257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100" i="0" dirty="0">
                <a:solidFill>
                  <a:schemeClr val="bg1"/>
                </a:solidFill>
              </a:rPr>
              <a:t>The voice of the home building industry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573778" y="3775135"/>
            <a:ext cx="57906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0" dirty="0" err="1">
                <a:solidFill>
                  <a:schemeClr val="bg1"/>
                </a:solidFill>
              </a:rPr>
              <a:t>www.hbf.co.uk</a:t>
            </a:r>
            <a:r>
              <a:rPr lang="en-GB" sz="1200" b="0" dirty="0">
                <a:solidFill>
                  <a:schemeClr val="bg1"/>
                </a:solidFill>
              </a:rPr>
              <a:t> |</a:t>
            </a:r>
            <a:r>
              <a:rPr lang="en-GB" sz="1200" b="0" baseline="0" dirty="0">
                <a:solidFill>
                  <a:schemeClr val="bg1"/>
                </a:solidFill>
              </a:rPr>
              <a:t> 0207 960 1600 | twitter: @</a:t>
            </a:r>
            <a:r>
              <a:rPr lang="en-GB" sz="1200" b="0" baseline="0" dirty="0" err="1">
                <a:solidFill>
                  <a:schemeClr val="bg1"/>
                </a:solidFill>
              </a:rPr>
              <a:t>homebuildersfed</a:t>
            </a:r>
            <a:endParaRPr lang="en-GB" sz="1200" b="0" dirty="0">
              <a:solidFill>
                <a:schemeClr val="bg1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20DB6DD-2B94-49BB-9234-2FF1F31AA49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8154" y="1268761"/>
            <a:ext cx="1845814" cy="18458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035086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73806"/>
            <a:ext cx="7772400" cy="1283199"/>
          </a:xfrm>
          <a:noFill/>
        </p:spPr>
        <p:txBody>
          <a:bodyPr>
            <a:normAutofit/>
          </a:bodyPr>
          <a:lstStyle>
            <a:lvl1pPr algn="ctr">
              <a:defRPr sz="2700" b="1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43467"/>
            <a:ext cx="6400800" cy="1456375"/>
          </a:xfrm>
        </p:spPr>
        <p:txBody>
          <a:bodyPr>
            <a:normAutofit/>
          </a:bodyPr>
          <a:lstStyle>
            <a:lvl1pPr marL="0" indent="0" algn="ctr">
              <a:buNone/>
              <a:defRPr sz="2100">
                <a:solidFill>
                  <a:schemeClr val="accent1"/>
                </a:solidFill>
              </a:defRPr>
            </a:lvl1pPr>
            <a:lvl2pPr marL="144655" indent="0" algn="ctr">
              <a:buNone/>
              <a:defRPr/>
            </a:lvl2pPr>
            <a:lvl3pPr marL="289308" indent="0" algn="ctr">
              <a:buNone/>
              <a:defRPr/>
            </a:lvl3pPr>
            <a:lvl4pPr marL="433962" indent="0" algn="ctr">
              <a:buNone/>
              <a:defRPr/>
            </a:lvl4pPr>
            <a:lvl5pPr marL="578615" indent="0" algn="ctr">
              <a:buNone/>
              <a:defRPr/>
            </a:lvl5pPr>
            <a:lvl6pPr marL="723269" indent="0" algn="ctr">
              <a:buNone/>
              <a:defRPr/>
            </a:lvl6pPr>
            <a:lvl7pPr marL="867923" indent="0" algn="ctr">
              <a:buNone/>
              <a:defRPr/>
            </a:lvl7pPr>
            <a:lvl8pPr marL="1012577" indent="0" algn="ctr">
              <a:buNone/>
              <a:defRPr/>
            </a:lvl8pPr>
            <a:lvl9pPr marL="115723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cxnSp>
        <p:nvCxnSpPr>
          <p:cNvPr id="8" name="Straight Connector 7"/>
          <p:cNvCxnSpPr/>
          <p:nvPr/>
        </p:nvCxnSpPr>
        <p:spPr bwMode="auto">
          <a:xfrm>
            <a:off x="685800" y="3356992"/>
            <a:ext cx="7772400" cy="0"/>
          </a:xfrm>
          <a:prstGeom prst="line">
            <a:avLst/>
          </a:prstGeom>
          <a:solidFill>
            <a:schemeClr val="accent1"/>
          </a:solidFill>
          <a:ln w="444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372502730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61129"/>
            <a:ext cx="7772400" cy="897354"/>
          </a:xfrm>
        </p:spPr>
        <p:txBody>
          <a:bodyPr>
            <a:normAutofit/>
          </a:bodyPr>
          <a:lstStyle>
            <a:lvl1pPr>
              <a:defRPr sz="225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052749"/>
            <a:ext cx="7772400" cy="4558749"/>
          </a:xfrm>
        </p:spPr>
        <p:txBody>
          <a:bodyPr>
            <a:normAutofit/>
          </a:bodyPr>
          <a:lstStyle>
            <a:lvl1pPr>
              <a:defRPr sz="1575">
                <a:solidFill>
                  <a:schemeClr val="tx2"/>
                </a:solidFill>
              </a:defRPr>
            </a:lvl1pPr>
            <a:lvl2pPr>
              <a:defRPr sz="1350">
                <a:solidFill>
                  <a:schemeClr val="tx2"/>
                </a:solidFill>
              </a:defRPr>
            </a:lvl2pPr>
            <a:lvl3pPr>
              <a:defRPr sz="1200">
                <a:solidFill>
                  <a:schemeClr val="tx2"/>
                </a:solidFill>
              </a:defRPr>
            </a:lvl3pPr>
            <a:lvl4pPr>
              <a:defRPr sz="1050">
                <a:solidFill>
                  <a:schemeClr val="tx2"/>
                </a:solidFill>
              </a:defRPr>
            </a:lvl4pPr>
            <a:lvl5pPr>
              <a:defRPr sz="9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cxnSp>
        <p:nvCxnSpPr>
          <p:cNvPr id="7" name="Straight Connector 6"/>
          <p:cNvCxnSpPr/>
          <p:nvPr/>
        </p:nvCxnSpPr>
        <p:spPr bwMode="auto">
          <a:xfrm>
            <a:off x="742038" y="980728"/>
            <a:ext cx="7772400" cy="0"/>
          </a:xfrm>
          <a:prstGeom prst="line">
            <a:avLst/>
          </a:prstGeom>
          <a:solidFill>
            <a:schemeClr val="accent1"/>
          </a:solidFill>
          <a:ln w="444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31127678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61129"/>
            <a:ext cx="7772400" cy="897354"/>
          </a:xfrm>
        </p:spPr>
        <p:txBody>
          <a:bodyPr>
            <a:normAutofit/>
          </a:bodyPr>
          <a:lstStyle>
            <a:lvl1pPr>
              <a:defRPr sz="225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052749"/>
            <a:ext cx="7772400" cy="4558749"/>
          </a:xfrm>
        </p:spPr>
        <p:txBody>
          <a:bodyPr>
            <a:normAutofit/>
          </a:bodyPr>
          <a:lstStyle>
            <a:lvl1pPr>
              <a:defRPr sz="1575">
                <a:solidFill>
                  <a:schemeClr val="tx2"/>
                </a:solidFill>
              </a:defRPr>
            </a:lvl1pPr>
            <a:lvl2pPr>
              <a:defRPr sz="1350">
                <a:solidFill>
                  <a:schemeClr val="tx2"/>
                </a:solidFill>
              </a:defRPr>
            </a:lvl2pPr>
            <a:lvl3pPr>
              <a:defRPr sz="1200">
                <a:solidFill>
                  <a:schemeClr val="tx2"/>
                </a:solidFill>
              </a:defRPr>
            </a:lvl3pPr>
            <a:lvl4pPr>
              <a:defRPr sz="1050">
                <a:solidFill>
                  <a:schemeClr val="tx2"/>
                </a:solidFill>
              </a:defRPr>
            </a:lvl4pPr>
            <a:lvl5pPr>
              <a:defRPr sz="9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cxnSp>
        <p:nvCxnSpPr>
          <p:cNvPr id="7" name="Straight Connector 6"/>
          <p:cNvCxnSpPr/>
          <p:nvPr/>
        </p:nvCxnSpPr>
        <p:spPr bwMode="auto">
          <a:xfrm>
            <a:off x="742038" y="980728"/>
            <a:ext cx="7772400" cy="0"/>
          </a:xfrm>
          <a:prstGeom prst="line">
            <a:avLst/>
          </a:prstGeom>
          <a:solidFill>
            <a:schemeClr val="accent1"/>
          </a:solidFill>
          <a:ln w="444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10522168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8579" y="2042458"/>
            <a:ext cx="7772400" cy="1362075"/>
          </a:xfrm>
        </p:spPr>
        <p:txBody>
          <a:bodyPr anchor="t">
            <a:normAutofit/>
          </a:bodyPr>
          <a:lstStyle>
            <a:lvl1pPr algn="ctr">
              <a:defRPr sz="2100" b="1" cap="all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2260182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_TEAL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8579" y="2042458"/>
            <a:ext cx="7772400" cy="1362075"/>
          </a:xfrm>
        </p:spPr>
        <p:txBody>
          <a:bodyPr anchor="t">
            <a:normAutofit/>
          </a:bodyPr>
          <a:lstStyle>
            <a:lvl1pPr algn="ctr">
              <a:defRPr sz="2100" b="1" cap="all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3766550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_PURPLE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8579" y="2042458"/>
            <a:ext cx="7772400" cy="1362075"/>
          </a:xfrm>
        </p:spPr>
        <p:txBody>
          <a:bodyPr anchor="t">
            <a:normAutofit/>
          </a:bodyPr>
          <a:lstStyle>
            <a:lvl1pPr algn="ctr">
              <a:defRPr sz="2100" b="1" cap="all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0223124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_PINK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8579" y="2042458"/>
            <a:ext cx="7772400" cy="1362075"/>
          </a:xfrm>
        </p:spPr>
        <p:txBody>
          <a:bodyPr anchor="t">
            <a:normAutofit/>
          </a:bodyPr>
          <a:lstStyle>
            <a:lvl1pPr algn="ctr">
              <a:defRPr sz="2100" b="1" cap="all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8813633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_GREEN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8579" y="2042458"/>
            <a:ext cx="7772400" cy="1362075"/>
          </a:xfrm>
        </p:spPr>
        <p:txBody>
          <a:bodyPr anchor="t">
            <a:normAutofit/>
          </a:bodyPr>
          <a:lstStyle>
            <a:lvl1pPr algn="ctr">
              <a:defRPr sz="2100" b="1" cap="all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3962264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_LIME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8579" y="2042458"/>
            <a:ext cx="7772400" cy="1362075"/>
          </a:xfrm>
        </p:spPr>
        <p:txBody>
          <a:bodyPr anchor="t">
            <a:normAutofit/>
          </a:bodyPr>
          <a:lstStyle>
            <a:lvl1pPr algn="ctr">
              <a:defRPr sz="2100" b="1" cap="all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0462719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9849"/>
            <a:ext cx="7772400" cy="906555"/>
          </a:xfrm>
        </p:spPr>
        <p:txBody>
          <a:bodyPr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182082"/>
            <a:ext cx="3810000" cy="4407158"/>
          </a:xfrm>
        </p:spPr>
        <p:txBody>
          <a:bodyPr/>
          <a:lstStyle>
            <a:lvl1pPr>
              <a:defRPr sz="886"/>
            </a:lvl1pPr>
            <a:lvl2pPr>
              <a:defRPr sz="760"/>
            </a:lvl2pPr>
            <a:lvl3pPr>
              <a:defRPr sz="633"/>
            </a:lvl3pPr>
            <a:lvl4pPr>
              <a:defRPr sz="570"/>
            </a:lvl4pPr>
            <a:lvl5pPr>
              <a:defRPr sz="570"/>
            </a:lvl5pPr>
            <a:lvl6pPr>
              <a:defRPr sz="570"/>
            </a:lvl6pPr>
            <a:lvl7pPr>
              <a:defRPr sz="570"/>
            </a:lvl7pPr>
            <a:lvl8pPr>
              <a:defRPr sz="570"/>
            </a:lvl8pPr>
            <a:lvl9pPr>
              <a:defRPr sz="57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0012" y="1196752"/>
            <a:ext cx="3778188" cy="4407158"/>
          </a:xfrm>
        </p:spPr>
        <p:txBody>
          <a:bodyPr/>
          <a:lstStyle>
            <a:lvl1pPr>
              <a:defRPr sz="886"/>
            </a:lvl1pPr>
            <a:lvl2pPr>
              <a:defRPr sz="760"/>
            </a:lvl2pPr>
            <a:lvl3pPr>
              <a:defRPr sz="633"/>
            </a:lvl3pPr>
            <a:lvl4pPr>
              <a:defRPr sz="570"/>
            </a:lvl4pPr>
            <a:lvl5pPr>
              <a:defRPr sz="570"/>
            </a:lvl5pPr>
            <a:lvl6pPr>
              <a:defRPr sz="570"/>
            </a:lvl6pPr>
            <a:lvl7pPr>
              <a:defRPr sz="570"/>
            </a:lvl7pPr>
            <a:lvl8pPr>
              <a:defRPr sz="570"/>
            </a:lvl8pPr>
            <a:lvl9pPr>
              <a:defRPr sz="57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cxnSp>
        <p:nvCxnSpPr>
          <p:cNvPr id="8" name="Straight Connector 7"/>
          <p:cNvCxnSpPr/>
          <p:nvPr/>
        </p:nvCxnSpPr>
        <p:spPr bwMode="auto">
          <a:xfrm>
            <a:off x="685800" y="980728"/>
            <a:ext cx="7772400" cy="0"/>
          </a:xfrm>
          <a:prstGeom prst="line">
            <a:avLst/>
          </a:prstGeom>
          <a:solidFill>
            <a:schemeClr val="accent1"/>
          </a:solidFill>
          <a:ln w="444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61591210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08720"/>
          </a:xfrm>
        </p:spPr>
        <p:txBody>
          <a:bodyPr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947421"/>
            <a:ext cx="4040188" cy="537383"/>
          </a:xfrm>
        </p:spPr>
        <p:txBody>
          <a:bodyPr anchor="b"/>
          <a:lstStyle>
            <a:lvl1pPr marL="0" indent="0">
              <a:buNone/>
              <a:defRPr sz="760" b="1"/>
            </a:lvl1pPr>
            <a:lvl2pPr marL="144655" indent="0">
              <a:buNone/>
              <a:defRPr sz="633" b="1"/>
            </a:lvl2pPr>
            <a:lvl3pPr marL="289308" indent="0">
              <a:buNone/>
              <a:defRPr sz="570" b="1"/>
            </a:lvl3pPr>
            <a:lvl4pPr marL="433962" indent="0">
              <a:buNone/>
              <a:defRPr sz="506" b="1"/>
            </a:lvl4pPr>
            <a:lvl5pPr marL="578615" indent="0">
              <a:buNone/>
              <a:defRPr sz="506" b="1"/>
            </a:lvl5pPr>
            <a:lvl6pPr marL="723269" indent="0">
              <a:buNone/>
              <a:defRPr sz="506" b="1"/>
            </a:lvl6pPr>
            <a:lvl7pPr marL="867923" indent="0">
              <a:buNone/>
              <a:defRPr sz="506" b="1"/>
            </a:lvl7pPr>
            <a:lvl8pPr marL="1012577" indent="0">
              <a:buNone/>
              <a:defRPr sz="506" b="1"/>
            </a:lvl8pPr>
            <a:lvl9pPr marL="1157230" indent="0">
              <a:buNone/>
              <a:defRPr sz="506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484781"/>
            <a:ext cx="4040188" cy="4032453"/>
          </a:xfrm>
        </p:spPr>
        <p:txBody>
          <a:bodyPr/>
          <a:lstStyle>
            <a:lvl1pPr>
              <a:defRPr sz="760"/>
            </a:lvl1pPr>
            <a:lvl2pPr>
              <a:defRPr sz="633"/>
            </a:lvl2pPr>
            <a:lvl3pPr>
              <a:defRPr sz="570"/>
            </a:lvl3pPr>
            <a:lvl4pPr>
              <a:defRPr sz="506"/>
            </a:lvl4pPr>
            <a:lvl5pPr>
              <a:defRPr sz="506"/>
            </a:lvl5pPr>
            <a:lvl6pPr>
              <a:defRPr sz="506"/>
            </a:lvl6pPr>
            <a:lvl7pPr>
              <a:defRPr sz="506"/>
            </a:lvl7pPr>
            <a:lvl8pPr>
              <a:defRPr sz="506"/>
            </a:lvl8pPr>
            <a:lvl9pPr>
              <a:defRPr sz="506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7" y="947421"/>
            <a:ext cx="4041775" cy="537385"/>
          </a:xfrm>
        </p:spPr>
        <p:txBody>
          <a:bodyPr anchor="b"/>
          <a:lstStyle>
            <a:lvl1pPr marL="0" indent="0">
              <a:buNone/>
              <a:defRPr sz="760" b="1"/>
            </a:lvl1pPr>
            <a:lvl2pPr marL="144655" indent="0">
              <a:buNone/>
              <a:defRPr sz="633" b="1"/>
            </a:lvl2pPr>
            <a:lvl3pPr marL="289308" indent="0">
              <a:buNone/>
              <a:defRPr sz="570" b="1"/>
            </a:lvl3pPr>
            <a:lvl4pPr marL="433962" indent="0">
              <a:buNone/>
              <a:defRPr sz="506" b="1"/>
            </a:lvl4pPr>
            <a:lvl5pPr marL="578615" indent="0">
              <a:buNone/>
              <a:defRPr sz="506" b="1"/>
            </a:lvl5pPr>
            <a:lvl6pPr marL="723269" indent="0">
              <a:buNone/>
              <a:defRPr sz="506" b="1"/>
            </a:lvl6pPr>
            <a:lvl7pPr marL="867923" indent="0">
              <a:buNone/>
              <a:defRPr sz="506" b="1"/>
            </a:lvl7pPr>
            <a:lvl8pPr marL="1012577" indent="0">
              <a:buNone/>
              <a:defRPr sz="506" b="1"/>
            </a:lvl8pPr>
            <a:lvl9pPr marL="1157230" indent="0">
              <a:buNone/>
              <a:defRPr sz="506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7" y="1484782"/>
            <a:ext cx="4041775" cy="4032451"/>
          </a:xfrm>
        </p:spPr>
        <p:txBody>
          <a:bodyPr/>
          <a:lstStyle>
            <a:lvl1pPr>
              <a:defRPr sz="760"/>
            </a:lvl1pPr>
            <a:lvl2pPr>
              <a:defRPr sz="633"/>
            </a:lvl2pPr>
            <a:lvl3pPr>
              <a:defRPr sz="570"/>
            </a:lvl3pPr>
            <a:lvl4pPr>
              <a:defRPr sz="506"/>
            </a:lvl4pPr>
            <a:lvl5pPr>
              <a:defRPr sz="506"/>
            </a:lvl5pPr>
            <a:lvl6pPr>
              <a:defRPr sz="506"/>
            </a:lvl6pPr>
            <a:lvl7pPr>
              <a:defRPr sz="506"/>
            </a:lvl7pPr>
            <a:lvl8pPr>
              <a:defRPr sz="506"/>
            </a:lvl8pPr>
            <a:lvl9pPr>
              <a:defRPr sz="506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cxnSp>
        <p:nvCxnSpPr>
          <p:cNvPr id="10" name="Straight Connector 9"/>
          <p:cNvCxnSpPr/>
          <p:nvPr/>
        </p:nvCxnSpPr>
        <p:spPr bwMode="auto">
          <a:xfrm>
            <a:off x="457200" y="908720"/>
            <a:ext cx="8273262" cy="38678"/>
          </a:xfrm>
          <a:prstGeom prst="line">
            <a:avLst/>
          </a:prstGeom>
          <a:solidFill>
            <a:schemeClr val="accent1"/>
          </a:solidFill>
          <a:ln w="444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8458485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2008"/>
            <a:ext cx="7772400" cy="908720"/>
          </a:xfrm>
        </p:spPr>
        <p:txBody>
          <a:bodyPr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9" name="Rectangle 6"/>
          <p:cNvSpPr txBox="1">
            <a:spLocks noChangeArrowheads="1"/>
          </p:cNvSpPr>
          <p:nvPr/>
        </p:nvSpPr>
        <p:spPr>
          <a:xfrm>
            <a:off x="6125204" y="6150505"/>
            <a:ext cx="1905000" cy="457200"/>
          </a:xfrm>
          <a:prstGeom prst="rect">
            <a:avLst/>
          </a:prstGeom>
          <a:ln/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9pPr>
          </a:lstStyle>
          <a:p>
            <a:fld id="{2E6D2815-91A8-4AF6-8528-A9B73F732090}" type="slidenum">
              <a:rPr lang="en-US" altLang="en-US" sz="900" smtClean="0"/>
              <a:pPr/>
              <a:t>‹#›</a:t>
            </a:fld>
            <a:endParaRPr lang="en-US" altLang="en-US" sz="900" dirty="0"/>
          </a:p>
        </p:txBody>
      </p:sp>
      <p:cxnSp>
        <p:nvCxnSpPr>
          <p:cNvPr id="10" name="Straight Connector 9"/>
          <p:cNvCxnSpPr/>
          <p:nvPr/>
        </p:nvCxnSpPr>
        <p:spPr bwMode="auto">
          <a:xfrm>
            <a:off x="699703" y="1006129"/>
            <a:ext cx="7772400" cy="0"/>
          </a:xfrm>
          <a:prstGeom prst="line">
            <a:avLst/>
          </a:prstGeom>
          <a:solidFill>
            <a:schemeClr val="accent1"/>
          </a:solidFill>
          <a:ln w="444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94026403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olid fi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336159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8579" y="2042458"/>
            <a:ext cx="7772400" cy="1362075"/>
          </a:xfrm>
        </p:spPr>
        <p:txBody>
          <a:bodyPr anchor="t">
            <a:normAutofit/>
          </a:bodyPr>
          <a:lstStyle>
            <a:lvl1pPr algn="ctr">
              <a:defRPr sz="2100" b="1" cap="all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887045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106710"/>
            <a:ext cx="3008313" cy="1162050"/>
          </a:xfrm>
        </p:spPr>
        <p:txBody>
          <a:bodyPr anchor="b"/>
          <a:lstStyle>
            <a:lvl1pPr algn="l">
              <a:defRPr sz="633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96191"/>
            <a:ext cx="5111750" cy="5349057"/>
          </a:xfrm>
        </p:spPr>
        <p:txBody>
          <a:bodyPr/>
          <a:lstStyle>
            <a:lvl1pPr>
              <a:defRPr sz="1013"/>
            </a:lvl1pPr>
            <a:lvl2pPr>
              <a:defRPr sz="886"/>
            </a:lvl2pPr>
            <a:lvl3pPr>
              <a:defRPr sz="760"/>
            </a:lvl3pPr>
            <a:lvl4pPr>
              <a:defRPr sz="633"/>
            </a:lvl4pPr>
            <a:lvl5pPr>
              <a:defRPr sz="633"/>
            </a:lvl5pPr>
            <a:lvl6pPr>
              <a:defRPr sz="633"/>
            </a:lvl6pPr>
            <a:lvl7pPr>
              <a:defRPr sz="633"/>
            </a:lvl7pPr>
            <a:lvl8pPr>
              <a:defRPr sz="633"/>
            </a:lvl8pPr>
            <a:lvl9pPr>
              <a:defRPr sz="633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268761"/>
            <a:ext cx="3008313" cy="4176464"/>
          </a:xfrm>
        </p:spPr>
        <p:txBody>
          <a:bodyPr/>
          <a:lstStyle>
            <a:lvl1pPr marL="0" indent="0">
              <a:buNone/>
              <a:defRPr sz="443"/>
            </a:lvl1pPr>
            <a:lvl2pPr marL="144655" indent="0">
              <a:buNone/>
              <a:defRPr sz="380"/>
            </a:lvl2pPr>
            <a:lvl3pPr marL="289308" indent="0">
              <a:buNone/>
              <a:defRPr sz="316"/>
            </a:lvl3pPr>
            <a:lvl4pPr marL="433962" indent="0">
              <a:buNone/>
              <a:defRPr sz="285"/>
            </a:lvl4pPr>
            <a:lvl5pPr marL="578615" indent="0">
              <a:buNone/>
              <a:defRPr sz="285"/>
            </a:lvl5pPr>
            <a:lvl6pPr marL="723269" indent="0">
              <a:buNone/>
              <a:defRPr sz="285"/>
            </a:lvl6pPr>
            <a:lvl7pPr marL="867923" indent="0">
              <a:buNone/>
              <a:defRPr sz="285"/>
            </a:lvl7pPr>
            <a:lvl8pPr marL="1012577" indent="0">
              <a:buNone/>
              <a:defRPr sz="285"/>
            </a:lvl8pPr>
            <a:lvl9pPr marL="1157230" indent="0">
              <a:buNone/>
              <a:defRPr sz="285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Rectangle 6"/>
          <p:cNvSpPr txBox="1">
            <a:spLocks noChangeArrowheads="1"/>
          </p:cNvSpPr>
          <p:nvPr/>
        </p:nvSpPr>
        <p:spPr>
          <a:xfrm>
            <a:off x="6125204" y="6150505"/>
            <a:ext cx="1905000" cy="457200"/>
          </a:xfrm>
          <a:prstGeom prst="rect">
            <a:avLst/>
          </a:prstGeom>
          <a:ln/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9pPr>
          </a:lstStyle>
          <a:p>
            <a:fld id="{2E6D2815-91A8-4AF6-8528-A9B73F732090}" type="slidenum">
              <a:rPr lang="en-US" altLang="en-US" sz="900" smtClean="0"/>
              <a:pPr/>
              <a:t>‹#›</a:t>
            </a:fld>
            <a:endParaRPr lang="en-US" altLang="en-US" sz="900" dirty="0"/>
          </a:p>
        </p:txBody>
      </p:sp>
    </p:spTree>
    <p:extLst>
      <p:ext uri="{BB962C8B-B14F-4D97-AF65-F5344CB8AC3E}">
        <p14:creationId xmlns:p14="http://schemas.microsoft.com/office/powerpoint/2010/main" val="25830157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302422"/>
            <a:ext cx="5486400" cy="566738"/>
          </a:xfrm>
        </p:spPr>
        <p:txBody>
          <a:bodyPr anchor="b"/>
          <a:lstStyle>
            <a:lvl1pPr algn="l">
              <a:defRPr sz="633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16632"/>
            <a:ext cx="5486400" cy="4114800"/>
          </a:xfrm>
        </p:spPr>
        <p:txBody>
          <a:bodyPr/>
          <a:lstStyle>
            <a:lvl1pPr marL="0" indent="0">
              <a:buNone/>
              <a:defRPr sz="1013"/>
            </a:lvl1pPr>
            <a:lvl2pPr marL="144655" indent="0">
              <a:buNone/>
              <a:defRPr sz="886"/>
            </a:lvl2pPr>
            <a:lvl3pPr marL="289308" indent="0">
              <a:buNone/>
              <a:defRPr sz="760"/>
            </a:lvl3pPr>
            <a:lvl4pPr marL="433962" indent="0">
              <a:buNone/>
              <a:defRPr sz="633"/>
            </a:lvl4pPr>
            <a:lvl5pPr marL="578615" indent="0">
              <a:buNone/>
              <a:defRPr sz="633"/>
            </a:lvl5pPr>
            <a:lvl6pPr marL="723269" indent="0">
              <a:buNone/>
              <a:defRPr sz="633"/>
            </a:lvl6pPr>
            <a:lvl7pPr marL="867923" indent="0">
              <a:buNone/>
              <a:defRPr sz="633"/>
            </a:lvl7pPr>
            <a:lvl8pPr marL="1012577" indent="0">
              <a:buNone/>
              <a:defRPr sz="633"/>
            </a:lvl8pPr>
            <a:lvl9pPr marL="1157230" indent="0">
              <a:buNone/>
              <a:defRPr sz="633"/>
            </a:lvl9pPr>
          </a:lstStyle>
          <a:p>
            <a:pPr lvl="0"/>
            <a:r>
              <a:rPr lang="en-US" noProof="0"/>
              <a:t>Click icon to add picture</a:t>
            </a:r>
            <a:endParaRPr lang="en-GB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869160"/>
            <a:ext cx="5486400" cy="648072"/>
          </a:xfrm>
        </p:spPr>
        <p:txBody>
          <a:bodyPr/>
          <a:lstStyle>
            <a:lvl1pPr marL="0" indent="0">
              <a:buNone/>
              <a:defRPr sz="443"/>
            </a:lvl1pPr>
            <a:lvl2pPr marL="144655" indent="0">
              <a:buNone/>
              <a:defRPr sz="380"/>
            </a:lvl2pPr>
            <a:lvl3pPr marL="289308" indent="0">
              <a:buNone/>
              <a:defRPr sz="316"/>
            </a:lvl3pPr>
            <a:lvl4pPr marL="433962" indent="0">
              <a:buNone/>
              <a:defRPr sz="285"/>
            </a:lvl4pPr>
            <a:lvl5pPr marL="578615" indent="0">
              <a:buNone/>
              <a:defRPr sz="285"/>
            </a:lvl5pPr>
            <a:lvl6pPr marL="723269" indent="0">
              <a:buNone/>
              <a:defRPr sz="285"/>
            </a:lvl6pPr>
            <a:lvl7pPr marL="867923" indent="0">
              <a:buNone/>
              <a:defRPr sz="285"/>
            </a:lvl7pPr>
            <a:lvl8pPr marL="1012577" indent="0">
              <a:buNone/>
              <a:defRPr sz="285"/>
            </a:lvl8pPr>
            <a:lvl9pPr marL="1157230" indent="0">
              <a:buNone/>
              <a:defRPr sz="285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9519865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908720"/>
          </a:xfrm>
        </p:spPr>
        <p:txBody>
          <a:bodyPr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980728"/>
            <a:ext cx="7772400" cy="4402832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cxnSp>
        <p:nvCxnSpPr>
          <p:cNvPr id="7" name="Straight Connector 6"/>
          <p:cNvCxnSpPr/>
          <p:nvPr/>
        </p:nvCxnSpPr>
        <p:spPr bwMode="auto">
          <a:xfrm>
            <a:off x="685800" y="908720"/>
            <a:ext cx="7772400" cy="0"/>
          </a:xfrm>
          <a:prstGeom prst="line">
            <a:avLst/>
          </a:prstGeom>
          <a:solidFill>
            <a:schemeClr val="accent1"/>
          </a:solidFill>
          <a:ln w="444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354198" y="594928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 sz="9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2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2681790" y="6461833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 sz="9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3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354198" y="6453336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 sz="900">
                <a:solidFill>
                  <a:schemeClr val="bg1"/>
                </a:solidFill>
              </a:defRPr>
            </a:lvl1pPr>
          </a:lstStyle>
          <a:p>
            <a:fld id="{748ED5A5-580E-4954-828C-FBA94FFDB5EC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19921355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72200" y="195605"/>
            <a:ext cx="1943100" cy="5486400"/>
          </a:xfrm>
        </p:spPr>
        <p:txBody>
          <a:bodyPr vert="eaVert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5300" y="195605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138174" y="6093295"/>
            <a:ext cx="1905000" cy="340499"/>
          </a:xfrm>
          <a:prstGeom prst="rect">
            <a:avLst/>
          </a:prstGeom>
          <a:ln/>
        </p:spPr>
        <p:txBody>
          <a:bodyPr/>
          <a:lstStyle>
            <a:lvl1pPr>
              <a:defRPr sz="9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2789802" y="6442292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 sz="9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138174" y="6433795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 sz="900">
                <a:solidFill>
                  <a:schemeClr val="bg1"/>
                </a:solidFill>
              </a:defRPr>
            </a:lvl1pPr>
          </a:lstStyle>
          <a:p>
            <a:fld id="{2E6D2815-91A8-4AF6-8528-A9B73F732090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55300578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d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139953" y="1595194"/>
            <a:ext cx="2322257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100" i="0" dirty="0">
                <a:solidFill>
                  <a:schemeClr val="bg1"/>
                </a:solidFill>
              </a:rPr>
              <a:t>The voice of the home building industry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573778" y="3775135"/>
            <a:ext cx="57906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0" dirty="0" err="1">
                <a:solidFill>
                  <a:schemeClr val="bg1"/>
                </a:solidFill>
              </a:rPr>
              <a:t>www.hbf.co.uk</a:t>
            </a:r>
            <a:r>
              <a:rPr lang="en-GB" sz="1200" b="0" dirty="0">
                <a:solidFill>
                  <a:schemeClr val="bg1"/>
                </a:solidFill>
              </a:rPr>
              <a:t> |</a:t>
            </a:r>
            <a:r>
              <a:rPr lang="en-GB" sz="1200" b="0" baseline="0" dirty="0">
                <a:solidFill>
                  <a:schemeClr val="bg1"/>
                </a:solidFill>
              </a:rPr>
              <a:t> 0207 960 1600 | twitter: @</a:t>
            </a:r>
            <a:r>
              <a:rPr lang="en-GB" sz="1200" b="0" baseline="0" dirty="0" err="1">
                <a:solidFill>
                  <a:schemeClr val="bg1"/>
                </a:solidFill>
              </a:rPr>
              <a:t>homebuildersfed</a:t>
            </a:r>
            <a:endParaRPr lang="en-GB" sz="1200" b="0" dirty="0">
              <a:solidFill>
                <a:schemeClr val="bg1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20DB6DD-2B94-49BB-9234-2FF1F31AA49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8154" y="1268761"/>
            <a:ext cx="1845814" cy="18458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33662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_TEAL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8579" y="2042458"/>
            <a:ext cx="7772400" cy="1362075"/>
          </a:xfrm>
        </p:spPr>
        <p:txBody>
          <a:bodyPr anchor="t">
            <a:normAutofit/>
          </a:bodyPr>
          <a:lstStyle>
            <a:lvl1pPr algn="ctr">
              <a:defRPr sz="2100" b="1" cap="all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284995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_PURPLE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8579" y="2042458"/>
            <a:ext cx="7772400" cy="1362075"/>
          </a:xfrm>
        </p:spPr>
        <p:txBody>
          <a:bodyPr anchor="t">
            <a:normAutofit/>
          </a:bodyPr>
          <a:lstStyle>
            <a:lvl1pPr algn="ctr">
              <a:defRPr sz="2100" b="1" cap="all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900015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_PINK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8579" y="2042458"/>
            <a:ext cx="7772400" cy="1362075"/>
          </a:xfrm>
        </p:spPr>
        <p:txBody>
          <a:bodyPr anchor="t">
            <a:normAutofit/>
          </a:bodyPr>
          <a:lstStyle>
            <a:lvl1pPr algn="ctr">
              <a:defRPr sz="2100" b="1" cap="all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712041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_GREEN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8579" y="2042458"/>
            <a:ext cx="7772400" cy="1362075"/>
          </a:xfrm>
        </p:spPr>
        <p:txBody>
          <a:bodyPr anchor="t">
            <a:normAutofit/>
          </a:bodyPr>
          <a:lstStyle>
            <a:lvl1pPr algn="ctr">
              <a:defRPr sz="2100" b="1" cap="all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865186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_LIME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8579" y="2042458"/>
            <a:ext cx="7772400" cy="1362075"/>
          </a:xfrm>
        </p:spPr>
        <p:txBody>
          <a:bodyPr anchor="t">
            <a:normAutofit/>
          </a:bodyPr>
          <a:lstStyle>
            <a:lvl1pPr algn="ctr">
              <a:defRPr sz="2100" b="1" cap="all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175373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9849"/>
            <a:ext cx="7772400" cy="906555"/>
          </a:xfrm>
        </p:spPr>
        <p:txBody>
          <a:bodyPr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182082"/>
            <a:ext cx="3810000" cy="4407158"/>
          </a:xfrm>
        </p:spPr>
        <p:txBody>
          <a:bodyPr/>
          <a:lstStyle>
            <a:lvl1pPr>
              <a:defRPr sz="886"/>
            </a:lvl1pPr>
            <a:lvl2pPr>
              <a:defRPr sz="760"/>
            </a:lvl2pPr>
            <a:lvl3pPr>
              <a:defRPr sz="633"/>
            </a:lvl3pPr>
            <a:lvl4pPr>
              <a:defRPr sz="570"/>
            </a:lvl4pPr>
            <a:lvl5pPr>
              <a:defRPr sz="570"/>
            </a:lvl5pPr>
            <a:lvl6pPr>
              <a:defRPr sz="570"/>
            </a:lvl6pPr>
            <a:lvl7pPr>
              <a:defRPr sz="570"/>
            </a:lvl7pPr>
            <a:lvl8pPr>
              <a:defRPr sz="570"/>
            </a:lvl8pPr>
            <a:lvl9pPr>
              <a:defRPr sz="57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0012" y="1196752"/>
            <a:ext cx="3778188" cy="4407158"/>
          </a:xfrm>
        </p:spPr>
        <p:txBody>
          <a:bodyPr/>
          <a:lstStyle>
            <a:lvl1pPr>
              <a:defRPr sz="886"/>
            </a:lvl1pPr>
            <a:lvl2pPr>
              <a:defRPr sz="760"/>
            </a:lvl2pPr>
            <a:lvl3pPr>
              <a:defRPr sz="633"/>
            </a:lvl3pPr>
            <a:lvl4pPr>
              <a:defRPr sz="570"/>
            </a:lvl4pPr>
            <a:lvl5pPr>
              <a:defRPr sz="570"/>
            </a:lvl5pPr>
            <a:lvl6pPr>
              <a:defRPr sz="570"/>
            </a:lvl6pPr>
            <a:lvl7pPr>
              <a:defRPr sz="570"/>
            </a:lvl7pPr>
            <a:lvl8pPr>
              <a:defRPr sz="570"/>
            </a:lvl8pPr>
            <a:lvl9pPr>
              <a:defRPr sz="57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cxnSp>
        <p:nvCxnSpPr>
          <p:cNvPr id="8" name="Straight Connector 7"/>
          <p:cNvCxnSpPr/>
          <p:nvPr/>
        </p:nvCxnSpPr>
        <p:spPr bwMode="auto">
          <a:xfrm>
            <a:off x="685800" y="980728"/>
            <a:ext cx="7772400" cy="0"/>
          </a:xfrm>
          <a:prstGeom prst="line">
            <a:avLst/>
          </a:prstGeom>
          <a:solidFill>
            <a:schemeClr val="accent1"/>
          </a:solidFill>
          <a:ln w="444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16469831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13" Type="http://schemas.openxmlformats.org/officeDocument/2006/relationships/slideLayout" Target="../slideLayouts/slideLayout30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slideLayout" Target="../slideLayouts/slideLayout29.xml"/><Relationship Id="rId17" Type="http://schemas.openxmlformats.org/officeDocument/2006/relationships/slideLayout" Target="../slideLayouts/slideLayout34.xml"/><Relationship Id="rId2" Type="http://schemas.openxmlformats.org/officeDocument/2006/relationships/slideLayout" Target="../slideLayouts/slideLayout19.xml"/><Relationship Id="rId16" Type="http://schemas.openxmlformats.org/officeDocument/2006/relationships/slideLayout" Target="../slideLayouts/slideLayout33.xml"/><Relationship Id="rId20" Type="http://schemas.openxmlformats.org/officeDocument/2006/relationships/image" Target="../media/image2.png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5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27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Relationship Id="rId14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129A8326-60D2-4F27-B2B8-177D8B9E3D9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8762"/>
          <a:stretch/>
        </p:blipFill>
        <p:spPr>
          <a:xfrm>
            <a:off x="0" y="5624601"/>
            <a:ext cx="9144000" cy="1233399"/>
          </a:xfrm>
          <a:prstGeom prst="rect">
            <a:avLst/>
          </a:prstGeom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00417"/>
            <a:ext cx="77724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919832"/>
            <a:ext cx="7772400" cy="4463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6126206" y="6093296"/>
            <a:ext cx="1905000" cy="280606"/>
          </a:xfrm>
          <a:prstGeom prst="rect">
            <a:avLst/>
          </a:prstGeom>
          <a:ln/>
        </p:spPr>
        <p:txBody>
          <a:bodyPr/>
          <a:lstStyle>
            <a:lvl1pPr>
              <a:defRPr sz="9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2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010781" y="6404094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 sz="9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3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125204" y="64008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 sz="900">
                <a:solidFill>
                  <a:schemeClr val="bg1"/>
                </a:solidFill>
              </a:defRPr>
            </a:lvl1pPr>
          </a:lstStyle>
          <a:p>
            <a:fld id="{46D6F297-C1B4-4AE0-B694-AD27B31F12B9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266E1B5-2434-4E33-AE57-10FF60E1F1A9}"/>
              </a:ext>
            </a:extLst>
          </p:cNvPr>
          <p:cNvPicPr>
            <a:picLocks noChangeAspect="1"/>
          </p:cNvPicPr>
          <p:nvPr userDrawn="1"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16075" y="5824507"/>
            <a:ext cx="691558" cy="6915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1090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537" r:id="rId1"/>
    <p:sldLayoutId id="2147484538" r:id="rId2"/>
    <p:sldLayoutId id="2147484539" r:id="rId3"/>
    <p:sldLayoutId id="2147484551" r:id="rId4"/>
    <p:sldLayoutId id="2147484552" r:id="rId5"/>
    <p:sldLayoutId id="2147484553" r:id="rId6"/>
    <p:sldLayoutId id="2147484554" r:id="rId7"/>
    <p:sldLayoutId id="2147484555" r:id="rId8"/>
    <p:sldLayoutId id="2147484540" r:id="rId9"/>
    <p:sldLayoutId id="2147484541" r:id="rId10"/>
    <p:sldLayoutId id="2147484542" r:id="rId11"/>
    <p:sldLayoutId id="2147484544" r:id="rId12"/>
    <p:sldLayoutId id="2147484546" r:id="rId13"/>
    <p:sldLayoutId id="2147484547" r:id="rId14"/>
    <p:sldLayoutId id="2147484548" r:id="rId15"/>
    <p:sldLayoutId id="2147484549" r:id="rId16"/>
    <p:sldLayoutId id="2147484550" r:id="rId17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2250">
          <a:solidFill>
            <a:schemeClr val="tx2"/>
          </a:solidFill>
          <a:latin typeface="+mj-lt"/>
          <a:ea typeface="+mj-ea"/>
          <a:cs typeface="ＭＳ Ｐゴシック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1392">
          <a:solidFill>
            <a:srgbClr val="6E7768"/>
          </a:solidFill>
          <a:latin typeface="Arial" charset="0"/>
          <a:ea typeface="ＭＳ Ｐゴシック" pitchFamily="1" charset="-128"/>
          <a:cs typeface="ＭＳ Ｐゴシック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1392">
          <a:solidFill>
            <a:srgbClr val="6E7768"/>
          </a:solidFill>
          <a:latin typeface="Arial" charset="0"/>
          <a:ea typeface="ＭＳ Ｐゴシック" pitchFamily="1" charset="-128"/>
          <a:cs typeface="ＭＳ Ｐゴシック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1392">
          <a:solidFill>
            <a:srgbClr val="6E7768"/>
          </a:solidFill>
          <a:latin typeface="Arial" charset="0"/>
          <a:ea typeface="ＭＳ Ｐゴシック" pitchFamily="1" charset="-128"/>
          <a:cs typeface="ＭＳ Ｐゴシック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1392">
          <a:solidFill>
            <a:srgbClr val="6E7768"/>
          </a:solidFill>
          <a:latin typeface="Arial" charset="0"/>
          <a:ea typeface="ＭＳ Ｐゴシック" pitchFamily="1" charset="-128"/>
          <a:cs typeface="ＭＳ Ｐゴシック"/>
        </a:defRPr>
      </a:lvl5pPr>
      <a:lvl6pPr marL="144655" algn="ctr" rtl="0" eaLnBrk="1" fontAlgn="base" hangingPunct="1">
        <a:spcBef>
          <a:spcPct val="0"/>
        </a:spcBef>
        <a:spcAft>
          <a:spcPct val="0"/>
        </a:spcAft>
        <a:defRPr sz="1392">
          <a:solidFill>
            <a:schemeClr val="tx2"/>
          </a:solidFill>
          <a:latin typeface="Arial" charset="0"/>
          <a:ea typeface="ＭＳ Ｐゴシック" pitchFamily="1" charset="-128"/>
        </a:defRPr>
      </a:lvl6pPr>
      <a:lvl7pPr marL="289308" algn="ctr" rtl="0" eaLnBrk="1" fontAlgn="base" hangingPunct="1">
        <a:spcBef>
          <a:spcPct val="0"/>
        </a:spcBef>
        <a:spcAft>
          <a:spcPct val="0"/>
        </a:spcAft>
        <a:defRPr sz="1392">
          <a:solidFill>
            <a:schemeClr val="tx2"/>
          </a:solidFill>
          <a:latin typeface="Arial" charset="0"/>
          <a:ea typeface="ＭＳ Ｐゴシック" pitchFamily="1" charset="-128"/>
        </a:defRPr>
      </a:lvl7pPr>
      <a:lvl8pPr marL="433962" algn="ctr" rtl="0" eaLnBrk="1" fontAlgn="base" hangingPunct="1">
        <a:spcBef>
          <a:spcPct val="0"/>
        </a:spcBef>
        <a:spcAft>
          <a:spcPct val="0"/>
        </a:spcAft>
        <a:defRPr sz="1392">
          <a:solidFill>
            <a:schemeClr val="tx2"/>
          </a:solidFill>
          <a:latin typeface="Arial" charset="0"/>
          <a:ea typeface="ＭＳ Ｐゴシック" pitchFamily="1" charset="-128"/>
        </a:defRPr>
      </a:lvl8pPr>
      <a:lvl9pPr marL="578615" algn="ctr" rtl="0" eaLnBrk="1" fontAlgn="base" hangingPunct="1">
        <a:spcBef>
          <a:spcPct val="0"/>
        </a:spcBef>
        <a:spcAft>
          <a:spcPct val="0"/>
        </a:spcAft>
        <a:defRPr sz="1392">
          <a:solidFill>
            <a:schemeClr val="tx2"/>
          </a:solidFill>
          <a:latin typeface="Arial" charset="0"/>
          <a:ea typeface="ＭＳ Ｐゴシック" pitchFamily="1" charset="-128"/>
        </a:defRPr>
      </a:lvl9pPr>
    </p:titleStyle>
    <p:bodyStyle>
      <a:lvl1pPr marL="108491" indent="-108491" algn="l" rtl="0" eaLnBrk="1" fontAlgn="base" hangingPunct="1">
        <a:spcBef>
          <a:spcPct val="20000"/>
        </a:spcBef>
        <a:spcAft>
          <a:spcPct val="0"/>
        </a:spcAft>
        <a:buChar char="•"/>
        <a:defRPr sz="1575">
          <a:solidFill>
            <a:schemeClr val="tx2"/>
          </a:solidFill>
          <a:latin typeface="+mn-lt"/>
          <a:ea typeface="+mn-ea"/>
          <a:cs typeface="ＭＳ Ｐゴシック"/>
        </a:defRPr>
      </a:lvl1pPr>
      <a:lvl2pPr marL="235063" indent="-90409" algn="l" rtl="0" eaLnBrk="1" fontAlgn="base" hangingPunct="1">
        <a:spcBef>
          <a:spcPct val="20000"/>
        </a:spcBef>
        <a:spcAft>
          <a:spcPct val="0"/>
        </a:spcAft>
        <a:buChar char="–"/>
        <a:defRPr sz="1350">
          <a:solidFill>
            <a:schemeClr val="tx2"/>
          </a:solidFill>
          <a:latin typeface="+mn-lt"/>
          <a:ea typeface="+mn-ea"/>
          <a:cs typeface="ＭＳ Ｐゴシック"/>
        </a:defRPr>
      </a:lvl2pPr>
      <a:lvl3pPr marL="361635" indent="-72327" algn="l" rtl="0" eaLnBrk="1" fontAlgn="base" hangingPunct="1">
        <a:spcBef>
          <a:spcPct val="20000"/>
        </a:spcBef>
        <a:spcAft>
          <a:spcPct val="0"/>
        </a:spcAft>
        <a:buChar char="•"/>
        <a:defRPr sz="1200">
          <a:solidFill>
            <a:schemeClr val="tx2"/>
          </a:solidFill>
          <a:latin typeface="+mn-lt"/>
          <a:ea typeface="+mn-ea"/>
          <a:cs typeface="ＭＳ Ｐゴシック"/>
        </a:defRPr>
      </a:lvl3pPr>
      <a:lvl4pPr marL="506288" indent="-72327" algn="l" rtl="0" eaLnBrk="1" fontAlgn="base" hangingPunct="1">
        <a:spcBef>
          <a:spcPct val="20000"/>
        </a:spcBef>
        <a:spcAft>
          <a:spcPct val="0"/>
        </a:spcAft>
        <a:buChar char="–"/>
        <a:defRPr sz="1050">
          <a:solidFill>
            <a:schemeClr val="tx2"/>
          </a:solidFill>
          <a:latin typeface="+mn-lt"/>
          <a:ea typeface="+mn-ea"/>
          <a:cs typeface="ＭＳ Ｐゴシック"/>
        </a:defRPr>
      </a:lvl4pPr>
      <a:lvl5pPr marL="650943" indent="-72327" algn="l" rtl="0" eaLnBrk="1" fontAlgn="base" hangingPunct="1">
        <a:spcBef>
          <a:spcPct val="20000"/>
        </a:spcBef>
        <a:spcAft>
          <a:spcPct val="0"/>
        </a:spcAft>
        <a:buChar char="»"/>
        <a:defRPr sz="900">
          <a:solidFill>
            <a:schemeClr val="tx2"/>
          </a:solidFill>
          <a:latin typeface="+mn-lt"/>
          <a:ea typeface="+mn-ea"/>
          <a:cs typeface="ＭＳ Ｐゴシック"/>
        </a:defRPr>
      </a:lvl5pPr>
      <a:lvl6pPr marL="795595" indent="-72327" algn="l" rtl="0" eaLnBrk="1" fontAlgn="base" hangingPunct="1">
        <a:spcBef>
          <a:spcPct val="20000"/>
        </a:spcBef>
        <a:spcAft>
          <a:spcPct val="0"/>
        </a:spcAft>
        <a:buChar char="»"/>
        <a:defRPr sz="633">
          <a:solidFill>
            <a:schemeClr val="tx1"/>
          </a:solidFill>
          <a:latin typeface="+mn-lt"/>
          <a:ea typeface="+mn-ea"/>
        </a:defRPr>
      </a:lvl6pPr>
      <a:lvl7pPr marL="940250" indent="-72327" algn="l" rtl="0" eaLnBrk="1" fontAlgn="base" hangingPunct="1">
        <a:spcBef>
          <a:spcPct val="20000"/>
        </a:spcBef>
        <a:spcAft>
          <a:spcPct val="0"/>
        </a:spcAft>
        <a:buChar char="»"/>
        <a:defRPr sz="633">
          <a:solidFill>
            <a:schemeClr val="tx1"/>
          </a:solidFill>
          <a:latin typeface="+mn-lt"/>
          <a:ea typeface="+mn-ea"/>
        </a:defRPr>
      </a:lvl7pPr>
      <a:lvl8pPr marL="1084904" indent="-72327" algn="l" rtl="0" eaLnBrk="1" fontAlgn="base" hangingPunct="1">
        <a:spcBef>
          <a:spcPct val="20000"/>
        </a:spcBef>
        <a:spcAft>
          <a:spcPct val="0"/>
        </a:spcAft>
        <a:buChar char="»"/>
        <a:defRPr sz="633">
          <a:solidFill>
            <a:schemeClr val="tx1"/>
          </a:solidFill>
          <a:latin typeface="+mn-lt"/>
          <a:ea typeface="+mn-ea"/>
        </a:defRPr>
      </a:lvl8pPr>
      <a:lvl9pPr marL="1229558" indent="-72327" algn="l" rtl="0" eaLnBrk="1" fontAlgn="base" hangingPunct="1">
        <a:spcBef>
          <a:spcPct val="20000"/>
        </a:spcBef>
        <a:spcAft>
          <a:spcPct val="0"/>
        </a:spcAft>
        <a:buChar char="»"/>
        <a:defRPr sz="633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289308" rtl="0" eaLnBrk="1" latinLnBrk="0" hangingPunct="1">
        <a:defRPr sz="570" kern="1200">
          <a:solidFill>
            <a:schemeClr val="tx1"/>
          </a:solidFill>
          <a:latin typeface="+mn-lt"/>
          <a:ea typeface="+mn-ea"/>
          <a:cs typeface="+mn-cs"/>
        </a:defRPr>
      </a:lvl1pPr>
      <a:lvl2pPr marL="144655" algn="l" defTabSz="289308" rtl="0" eaLnBrk="1" latinLnBrk="0" hangingPunct="1">
        <a:defRPr sz="570" kern="1200">
          <a:solidFill>
            <a:schemeClr val="tx1"/>
          </a:solidFill>
          <a:latin typeface="+mn-lt"/>
          <a:ea typeface="+mn-ea"/>
          <a:cs typeface="+mn-cs"/>
        </a:defRPr>
      </a:lvl2pPr>
      <a:lvl3pPr marL="289308" algn="l" defTabSz="289308" rtl="0" eaLnBrk="1" latinLnBrk="0" hangingPunct="1">
        <a:defRPr sz="570" kern="1200">
          <a:solidFill>
            <a:schemeClr val="tx1"/>
          </a:solidFill>
          <a:latin typeface="+mn-lt"/>
          <a:ea typeface="+mn-ea"/>
          <a:cs typeface="+mn-cs"/>
        </a:defRPr>
      </a:lvl3pPr>
      <a:lvl4pPr marL="433962" algn="l" defTabSz="289308" rtl="0" eaLnBrk="1" latinLnBrk="0" hangingPunct="1">
        <a:defRPr sz="570" kern="1200">
          <a:solidFill>
            <a:schemeClr val="tx1"/>
          </a:solidFill>
          <a:latin typeface="+mn-lt"/>
          <a:ea typeface="+mn-ea"/>
          <a:cs typeface="+mn-cs"/>
        </a:defRPr>
      </a:lvl4pPr>
      <a:lvl5pPr marL="578615" algn="l" defTabSz="289308" rtl="0" eaLnBrk="1" latinLnBrk="0" hangingPunct="1">
        <a:defRPr sz="570" kern="1200">
          <a:solidFill>
            <a:schemeClr val="tx1"/>
          </a:solidFill>
          <a:latin typeface="+mn-lt"/>
          <a:ea typeface="+mn-ea"/>
          <a:cs typeface="+mn-cs"/>
        </a:defRPr>
      </a:lvl5pPr>
      <a:lvl6pPr marL="723269" algn="l" defTabSz="289308" rtl="0" eaLnBrk="1" latinLnBrk="0" hangingPunct="1">
        <a:defRPr sz="570" kern="1200">
          <a:solidFill>
            <a:schemeClr val="tx1"/>
          </a:solidFill>
          <a:latin typeface="+mn-lt"/>
          <a:ea typeface="+mn-ea"/>
          <a:cs typeface="+mn-cs"/>
        </a:defRPr>
      </a:lvl6pPr>
      <a:lvl7pPr marL="867923" algn="l" defTabSz="289308" rtl="0" eaLnBrk="1" latinLnBrk="0" hangingPunct="1">
        <a:defRPr sz="570" kern="1200">
          <a:solidFill>
            <a:schemeClr val="tx1"/>
          </a:solidFill>
          <a:latin typeface="+mn-lt"/>
          <a:ea typeface="+mn-ea"/>
          <a:cs typeface="+mn-cs"/>
        </a:defRPr>
      </a:lvl7pPr>
      <a:lvl8pPr marL="1012577" algn="l" defTabSz="289308" rtl="0" eaLnBrk="1" latinLnBrk="0" hangingPunct="1">
        <a:defRPr sz="570" kern="1200">
          <a:solidFill>
            <a:schemeClr val="tx1"/>
          </a:solidFill>
          <a:latin typeface="+mn-lt"/>
          <a:ea typeface="+mn-ea"/>
          <a:cs typeface="+mn-cs"/>
        </a:defRPr>
      </a:lvl8pPr>
      <a:lvl9pPr marL="1157230" algn="l" defTabSz="289308" rtl="0" eaLnBrk="1" latinLnBrk="0" hangingPunct="1">
        <a:defRPr sz="57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129A8326-60D2-4F27-B2B8-177D8B9E3D9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8762"/>
          <a:stretch/>
        </p:blipFill>
        <p:spPr>
          <a:xfrm>
            <a:off x="0" y="5624601"/>
            <a:ext cx="9144000" cy="1233399"/>
          </a:xfrm>
          <a:prstGeom prst="rect">
            <a:avLst/>
          </a:prstGeom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00417"/>
            <a:ext cx="77724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919832"/>
            <a:ext cx="7772400" cy="4463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6126206" y="6093296"/>
            <a:ext cx="1905000" cy="280606"/>
          </a:xfrm>
          <a:prstGeom prst="rect">
            <a:avLst/>
          </a:prstGeom>
          <a:ln/>
        </p:spPr>
        <p:txBody>
          <a:bodyPr/>
          <a:lstStyle>
            <a:lvl1pPr>
              <a:defRPr sz="9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2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010781" y="6404094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 sz="9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3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125204" y="64008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 sz="900">
                <a:solidFill>
                  <a:schemeClr val="bg1"/>
                </a:solidFill>
              </a:defRPr>
            </a:lvl1pPr>
          </a:lstStyle>
          <a:p>
            <a:fld id="{46D6F297-C1B4-4AE0-B694-AD27B31F12B9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266E1B5-2434-4E33-AE57-10FF60E1F1A9}"/>
              </a:ext>
            </a:extLst>
          </p:cNvPr>
          <p:cNvPicPr>
            <a:picLocks noChangeAspect="1"/>
          </p:cNvPicPr>
          <p:nvPr userDrawn="1"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16075" y="5824507"/>
            <a:ext cx="691558" cy="6915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35096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557" r:id="rId1"/>
    <p:sldLayoutId id="2147484558" r:id="rId2"/>
    <p:sldLayoutId id="2147484559" r:id="rId3"/>
    <p:sldLayoutId id="2147484560" r:id="rId4"/>
    <p:sldLayoutId id="2147484561" r:id="rId5"/>
    <p:sldLayoutId id="2147484562" r:id="rId6"/>
    <p:sldLayoutId id="2147484563" r:id="rId7"/>
    <p:sldLayoutId id="2147484564" r:id="rId8"/>
    <p:sldLayoutId id="2147484565" r:id="rId9"/>
    <p:sldLayoutId id="2147484566" r:id="rId10"/>
    <p:sldLayoutId id="2147484567" r:id="rId11"/>
    <p:sldLayoutId id="2147484568" r:id="rId12"/>
    <p:sldLayoutId id="2147484569" r:id="rId13"/>
    <p:sldLayoutId id="2147484570" r:id="rId14"/>
    <p:sldLayoutId id="2147484571" r:id="rId15"/>
    <p:sldLayoutId id="2147484572" r:id="rId16"/>
    <p:sldLayoutId id="2147484573" r:id="rId17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2250">
          <a:solidFill>
            <a:schemeClr val="tx2"/>
          </a:solidFill>
          <a:latin typeface="+mj-lt"/>
          <a:ea typeface="+mj-ea"/>
          <a:cs typeface="ＭＳ Ｐゴシック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1392">
          <a:solidFill>
            <a:srgbClr val="6E7768"/>
          </a:solidFill>
          <a:latin typeface="Arial" charset="0"/>
          <a:ea typeface="ＭＳ Ｐゴシック" pitchFamily="1" charset="-128"/>
          <a:cs typeface="ＭＳ Ｐゴシック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1392">
          <a:solidFill>
            <a:srgbClr val="6E7768"/>
          </a:solidFill>
          <a:latin typeface="Arial" charset="0"/>
          <a:ea typeface="ＭＳ Ｐゴシック" pitchFamily="1" charset="-128"/>
          <a:cs typeface="ＭＳ Ｐゴシック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1392">
          <a:solidFill>
            <a:srgbClr val="6E7768"/>
          </a:solidFill>
          <a:latin typeface="Arial" charset="0"/>
          <a:ea typeface="ＭＳ Ｐゴシック" pitchFamily="1" charset="-128"/>
          <a:cs typeface="ＭＳ Ｐゴシック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1392">
          <a:solidFill>
            <a:srgbClr val="6E7768"/>
          </a:solidFill>
          <a:latin typeface="Arial" charset="0"/>
          <a:ea typeface="ＭＳ Ｐゴシック" pitchFamily="1" charset="-128"/>
          <a:cs typeface="ＭＳ Ｐゴシック"/>
        </a:defRPr>
      </a:lvl5pPr>
      <a:lvl6pPr marL="144655" algn="ctr" rtl="0" eaLnBrk="1" fontAlgn="base" hangingPunct="1">
        <a:spcBef>
          <a:spcPct val="0"/>
        </a:spcBef>
        <a:spcAft>
          <a:spcPct val="0"/>
        </a:spcAft>
        <a:defRPr sz="1392">
          <a:solidFill>
            <a:schemeClr val="tx2"/>
          </a:solidFill>
          <a:latin typeface="Arial" charset="0"/>
          <a:ea typeface="ＭＳ Ｐゴシック" pitchFamily="1" charset="-128"/>
        </a:defRPr>
      </a:lvl6pPr>
      <a:lvl7pPr marL="289308" algn="ctr" rtl="0" eaLnBrk="1" fontAlgn="base" hangingPunct="1">
        <a:spcBef>
          <a:spcPct val="0"/>
        </a:spcBef>
        <a:spcAft>
          <a:spcPct val="0"/>
        </a:spcAft>
        <a:defRPr sz="1392">
          <a:solidFill>
            <a:schemeClr val="tx2"/>
          </a:solidFill>
          <a:latin typeface="Arial" charset="0"/>
          <a:ea typeface="ＭＳ Ｐゴシック" pitchFamily="1" charset="-128"/>
        </a:defRPr>
      </a:lvl7pPr>
      <a:lvl8pPr marL="433962" algn="ctr" rtl="0" eaLnBrk="1" fontAlgn="base" hangingPunct="1">
        <a:spcBef>
          <a:spcPct val="0"/>
        </a:spcBef>
        <a:spcAft>
          <a:spcPct val="0"/>
        </a:spcAft>
        <a:defRPr sz="1392">
          <a:solidFill>
            <a:schemeClr val="tx2"/>
          </a:solidFill>
          <a:latin typeface="Arial" charset="0"/>
          <a:ea typeface="ＭＳ Ｐゴシック" pitchFamily="1" charset="-128"/>
        </a:defRPr>
      </a:lvl8pPr>
      <a:lvl9pPr marL="578615" algn="ctr" rtl="0" eaLnBrk="1" fontAlgn="base" hangingPunct="1">
        <a:spcBef>
          <a:spcPct val="0"/>
        </a:spcBef>
        <a:spcAft>
          <a:spcPct val="0"/>
        </a:spcAft>
        <a:defRPr sz="1392">
          <a:solidFill>
            <a:schemeClr val="tx2"/>
          </a:solidFill>
          <a:latin typeface="Arial" charset="0"/>
          <a:ea typeface="ＭＳ Ｐゴシック" pitchFamily="1" charset="-128"/>
        </a:defRPr>
      </a:lvl9pPr>
    </p:titleStyle>
    <p:bodyStyle>
      <a:lvl1pPr marL="108491" indent="-108491" algn="l" rtl="0" eaLnBrk="1" fontAlgn="base" hangingPunct="1">
        <a:spcBef>
          <a:spcPct val="20000"/>
        </a:spcBef>
        <a:spcAft>
          <a:spcPct val="0"/>
        </a:spcAft>
        <a:buChar char="•"/>
        <a:defRPr sz="1575">
          <a:solidFill>
            <a:schemeClr val="tx2"/>
          </a:solidFill>
          <a:latin typeface="+mn-lt"/>
          <a:ea typeface="+mn-ea"/>
          <a:cs typeface="ＭＳ Ｐゴシック"/>
        </a:defRPr>
      </a:lvl1pPr>
      <a:lvl2pPr marL="235063" indent="-90409" algn="l" rtl="0" eaLnBrk="1" fontAlgn="base" hangingPunct="1">
        <a:spcBef>
          <a:spcPct val="20000"/>
        </a:spcBef>
        <a:spcAft>
          <a:spcPct val="0"/>
        </a:spcAft>
        <a:buChar char="–"/>
        <a:defRPr sz="1350">
          <a:solidFill>
            <a:schemeClr val="tx2"/>
          </a:solidFill>
          <a:latin typeface="+mn-lt"/>
          <a:ea typeface="+mn-ea"/>
          <a:cs typeface="ＭＳ Ｐゴシック"/>
        </a:defRPr>
      </a:lvl2pPr>
      <a:lvl3pPr marL="361635" indent="-72327" algn="l" rtl="0" eaLnBrk="1" fontAlgn="base" hangingPunct="1">
        <a:spcBef>
          <a:spcPct val="20000"/>
        </a:spcBef>
        <a:spcAft>
          <a:spcPct val="0"/>
        </a:spcAft>
        <a:buChar char="•"/>
        <a:defRPr sz="1200">
          <a:solidFill>
            <a:schemeClr val="tx2"/>
          </a:solidFill>
          <a:latin typeface="+mn-lt"/>
          <a:ea typeface="+mn-ea"/>
          <a:cs typeface="ＭＳ Ｐゴシック"/>
        </a:defRPr>
      </a:lvl3pPr>
      <a:lvl4pPr marL="506288" indent="-72327" algn="l" rtl="0" eaLnBrk="1" fontAlgn="base" hangingPunct="1">
        <a:spcBef>
          <a:spcPct val="20000"/>
        </a:spcBef>
        <a:spcAft>
          <a:spcPct val="0"/>
        </a:spcAft>
        <a:buChar char="–"/>
        <a:defRPr sz="1050">
          <a:solidFill>
            <a:schemeClr val="tx2"/>
          </a:solidFill>
          <a:latin typeface="+mn-lt"/>
          <a:ea typeface="+mn-ea"/>
          <a:cs typeface="ＭＳ Ｐゴシック"/>
        </a:defRPr>
      </a:lvl4pPr>
      <a:lvl5pPr marL="650943" indent="-72327" algn="l" rtl="0" eaLnBrk="1" fontAlgn="base" hangingPunct="1">
        <a:spcBef>
          <a:spcPct val="20000"/>
        </a:spcBef>
        <a:spcAft>
          <a:spcPct val="0"/>
        </a:spcAft>
        <a:buChar char="»"/>
        <a:defRPr sz="900">
          <a:solidFill>
            <a:schemeClr val="tx2"/>
          </a:solidFill>
          <a:latin typeface="+mn-lt"/>
          <a:ea typeface="+mn-ea"/>
          <a:cs typeface="ＭＳ Ｐゴシック"/>
        </a:defRPr>
      </a:lvl5pPr>
      <a:lvl6pPr marL="795595" indent="-72327" algn="l" rtl="0" eaLnBrk="1" fontAlgn="base" hangingPunct="1">
        <a:spcBef>
          <a:spcPct val="20000"/>
        </a:spcBef>
        <a:spcAft>
          <a:spcPct val="0"/>
        </a:spcAft>
        <a:buChar char="»"/>
        <a:defRPr sz="633">
          <a:solidFill>
            <a:schemeClr val="tx1"/>
          </a:solidFill>
          <a:latin typeface="+mn-lt"/>
          <a:ea typeface="+mn-ea"/>
        </a:defRPr>
      </a:lvl6pPr>
      <a:lvl7pPr marL="940250" indent="-72327" algn="l" rtl="0" eaLnBrk="1" fontAlgn="base" hangingPunct="1">
        <a:spcBef>
          <a:spcPct val="20000"/>
        </a:spcBef>
        <a:spcAft>
          <a:spcPct val="0"/>
        </a:spcAft>
        <a:buChar char="»"/>
        <a:defRPr sz="633">
          <a:solidFill>
            <a:schemeClr val="tx1"/>
          </a:solidFill>
          <a:latin typeface="+mn-lt"/>
          <a:ea typeface="+mn-ea"/>
        </a:defRPr>
      </a:lvl7pPr>
      <a:lvl8pPr marL="1084904" indent="-72327" algn="l" rtl="0" eaLnBrk="1" fontAlgn="base" hangingPunct="1">
        <a:spcBef>
          <a:spcPct val="20000"/>
        </a:spcBef>
        <a:spcAft>
          <a:spcPct val="0"/>
        </a:spcAft>
        <a:buChar char="»"/>
        <a:defRPr sz="633">
          <a:solidFill>
            <a:schemeClr val="tx1"/>
          </a:solidFill>
          <a:latin typeface="+mn-lt"/>
          <a:ea typeface="+mn-ea"/>
        </a:defRPr>
      </a:lvl8pPr>
      <a:lvl9pPr marL="1229558" indent="-72327" algn="l" rtl="0" eaLnBrk="1" fontAlgn="base" hangingPunct="1">
        <a:spcBef>
          <a:spcPct val="20000"/>
        </a:spcBef>
        <a:spcAft>
          <a:spcPct val="0"/>
        </a:spcAft>
        <a:buChar char="»"/>
        <a:defRPr sz="633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289308" rtl="0" eaLnBrk="1" latinLnBrk="0" hangingPunct="1">
        <a:defRPr sz="570" kern="1200">
          <a:solidFill>
            <a:schemeClr val="tx1"/>
          </a:solidFill>
          <a:latin typeface="+mn-lt"/>
          <a:ea typeface="+mn-ea"/>
          <a:cs typeface="+mn-cs"/>
        </a:defRPr>
      </a:lvl1pPr>
      <a:lvl2pPr marL="144655" algn="l" defTabSz="289308" rtl="0" eaLnBrk="1" latinLnBrk="0" hangingPunct="1">
        <a:defRPr sz="570" kern="1200">
          <a:solidFill>
            <a:schemeClr val="tx1"/>
          </a:solidFill>
          <a:latin typeface="+mn-lt"/>
          <a:ea typeface="+mn-ea"/>
          <a:cs typeface="+mn-cs"/>
        </a:defRPr>
      </a:lvl2pPr>
      <a:lvl3pPr marL="289308" algn="l" defTabSz="289308" rtl="0" eaLnBrk="1" latinLnBrk="0" hangingPunct="1">
        <a:defRPr sz="570" kern="1200">
          <a:solidFill>
            <a:schemeClr val="tx1"/>
          </a:solidFill>
          <a:latin typeface="+mn-lt"/>
          <a:ea typeface="+mn-ea"/>
          <a:cs typeface="+mn-cs"/>
        </a:defRPr>
      </a:lvl3pPr>
      <a:lvl4pPr marL="433962" algn="l" defTabSz="289308" rtl="0" eaLnBrk="1" latinLnBrk="0" hangingPunct="1">
        <a:defRPr sz="570" kern="1200">
          <a:solidFill>
            <a:schemeClr val="tx1"/>
          </a:solidFill>
          <a:latin typeface="+mn-lt"/>
          <a:ea typeface="+mn-ea"/>
          <a:cs typeface="+mn-cs"/>
        </a:defRPr>
      </a:lvl4pPr>
      <a:lvl5pPr marL="578615" algn="l" defTabSz="289308" rtl="0" eaLnBrk="1" latinLnBrk="0" hangingPunct="1">
        <a:defRPr sz="570" kern="1200">
          <a:solidFill>
            <a:schemeClr val="tx1"/>
          </a:solidFill>
          <a:latin typeface="+mn-lt"/>
          <a:ea typeface="+mn-ea"/>
          <a:cs typeface="+mn-cs"/>
        </a:defRPr>
      </a:lvl5pPr>
      <a:lvl6pPr marL="723269" algn="l" defTabSz="289308" rtl="0" eaLnBrk="1" latinLnBrk="0" hangingPunct="1">
        <a:defRPr sz="570" kern="1200">
          <a:solidFill>
            <a:schemeClr val="tx1"/>
          </a:solidFill>
          <a:latin typeface="+mn-lt"/>
          <a:ea typeface="+mn-ea"/>
          <a:cs typeface="+mn-cs"/>
        </a:defRPr>
      </a:lvl6pPr>
      <a:lvl7pPr marL="867923" algn="l" defTabSz="289308" rtl="0" eaLnBrk="1" latinLnBrk="0" hangingPunct="1">
        <a:defRPr sz="570" kern="1200">
          <a:solidFill>
            <a:schemeClr val="tx1"/>
          </a:solidFill>
          <a:latin typeface="+mn-lt"/>
          <a:ea typeface="+mn-ea"/>
          <a:cs typeface="+mn-cs"/>
        </a:defRPr>
      </a:lvl7pPr>
      <a:lvl8pPr marL="1012577" algn="l" defTabSz="289308" rtl="0" eaLnBrk="1" latinLnBrk="0" hangingPunct="1">
        <a:defRPr sz="570" kern="1200">
          <a:solidFill>
            <a:schemeClr val="tx1"/>
          </a:solidFill>
          <a:latin typeface="+mn-lt"/>
          <a:ea typeface="+mn-ea"/>
          <a:cs typeface="+mn-cs"/>
        </a:defRPr>
      </a:lvl8pPr>
      <a:lvl9pPr marL="1157230" algn="l" defTabSz="289308" rtl="0" eaLnBrk="1" latinLnBrk="0" hangingPunct="1">
        <a:defRPr sz="57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8.xml"/><Relationship Id="rId6" Type="http://schemas.openxmlformats.org/officeDocument/2006/relationships/chart" Target="../charts/chart11.xml"/><Relationship Id="rId5" Type="http://schemas.openxmlformats.org/officeDocument/2006/relationships/chart" Target="../charts/chart10.xml"/><Relationship Id="rId4" Type="http://schemas.openxmlformats.org/officeDocument/2006/relationships/image" Target="../media/image1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hbf.co.uk/policy/wattasave/" TargetMode="External"/><Relationship Id="rId13" Type="http://schemas.openxmlformats.org/officeDocument/2006/relationships/hyperlink" Target="https://assets.publishing.service.gov.uk/media/65d8bb1454f1e70011165960/_Wales_summary__.pdf" TargetMode="External"/><Relationship Id="rId3" Type="http://schemas.openxmlformats.org/officeDocument/2006/relationships/hyperlink" Target="https://www.hbf.co.uk/documents/13924/The_Economic_Footprint_of_Home_Building_in_England_and_Wales_report_-_September_2024.pdf" TargetMode="External"/><Relationship Id="rId7" Type="http://schemas.openxmlformats.org/officeDocument/2006/relationships/hyperlink" Target="https://statswales.gov.wales/Catalogue/Housing/Help-To-Buy" TargetMode="External"/><Relationship Id="rId12" Type="http://schemas.openxmlformats.org/officeDocument/2006/relationships/hyperlink" Target="https://www.hbf.co.uk/news/hbf-home-building-workforce-census-2023/" TargetMode="External"/><Relationship Id="rId2" Type="http://schemas.openxmlformats.org/officeDocument/2006/relationships/hyperlink" Target="https://statswales.gov.wales/Catalogue/Housing/New-House-Buildin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hbf.co.uk/news/securing-futures-the-success-and-impact-of-help-to-buy-wales/" TargetMode="External"/><Relationship Id="rId11" Type="http://schemas.openxmlformats.org/officeDocument/2006/relationships/hyperlink" Target="https://www.gov.uk/government/collections/uk-house-price-index-reports-2023" TargetMode="External"/><Relationship Id="rId5" Type="http://schemas.openxmlformats.org/officeDocument/2006/relationships/hyperlink" Target="https://statswales.gov.wales/Catalogue/Housing/Affordable-Housing" TargetMode="External"/><Relationship Id="rId15" Type="http://schemas.openxmlformats.org/officeDocument/2006/relationships/hyperlink" Target="https://www.hbf.co.uk/news/section-106-report/" TargetMode="External"/><Relationship Id="rId10" Type="http://schemas.openxmlformats.org/officeDocument/2006/relationships/hyperlink" Target="https://www.gov.uk/government/statistics/monthly-property-transactions-completed-in-the-uk-with-value-40000-or-above/uk-monthly-property-transactions-commentary" TargetMode="External"/><Relationship Id="rId4" Type="http://schemas.openxmlformats.org/officeDocument/2006/relationships/hyperlink" Target="https://www.hbf.co.uk/policy/policy-and-wider-work-program/new-housing-pipeline/" TargetMode="External"/><Relationship Id="rId9" Type="http://schemas.openxmlformats.org/officeDocument/2006/relationships/hyperlink" Target="https://www.gov.uk/government/collections/energy-performance-of-buildings-certificates" TargetMode="External"/><Relationship Id="rId14" Type="http://schemas.openxmlformats.org/officeDocument/2006/relationships/hyperlink" Target="https://www.hbf.co.uk/policy/customer-satisfaction-survey/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chart" Target="../charts/chart1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13" Type="http://schemas.openxmlformats.org/officeDocument/2006/relationships/image" Target="../media/image11.png"/><Relationship Id="rId3" Type="http://schemas.openxmlformats.org/officeDocument/2006/relationships/diagramLayout" Target="../diagrams/layout2.xml"/><Relationship Id="rId7" Type="http://schemas.openxmlformats.org/officeDocument/2006/relationships/image" Target="../media/image5.png"/><Relationship Id="rId12" Type="http://schemas.openxmlformats.org/officeDocument/2006/relationships/image" Target="../media/image10.svg"/><Relationship Id="rId17" Type="http://schemas.openxmlformats.org/officeDocument/2006/relationships/image" Target="../media/image15.png"/><Relationship Id="rId2" Type="http://schemas.openxmlformats.org/officeDocument/2006/relationships/diagramData" Target="../diagrams/data2.xml"/><Relationship Id="rId16" Type="http://schemas.openxmlformats.org/officeDocument/2006/relationships/image" Target="../media/image14.svg"/><Relationship Id="rId1" Type="http://schemas.openxmlformats.org/officeDocument/2006/relationships/slideLayout" Target="../slideLayouts/slideLayout11.xml"/><Relationship Id="rId6" Type="http://schemas.microsoft.com/office/2007/relationships/diagramDrawing" Target="../diagrams/drawing2.xml"/><Relationship Id="rId11" Type="http://schemas.openxmlformats.org/officeDocument/2006/relationships/image" Target="../media/image9.png"/><Relationship Id="rId5" Type="http://schemas.openxmlformats.org/officeDocument/2006/relationships/diagramColors" Target="../diagrams/colors2.xml"/><Relationship Id="rId15" Type="http://schemas.openxmlformats.org/officeDocument/2006/relationships/image" Target="../media/image13.png"/><Relationship Id="rId10" Type="http://schemas.openxmlformats.org/officeDocument/2006/relationships/image" Target="../media/image8.svg"/><Relationship Id="rId4" Type="http://schemas.openxmlformats.org/officeDocument/2006/relationships/diagramQuickStyle" Target="../diagrams/quickStyle2.xml"/><Relationship Id="rId9" Type="http://schemas.openxmlformats.org/officeDocument/2006/relationships/image" Target="../media/image7.png"/><Relationship Id="rId14" Type="http://schemas.openxmlformats.org/officeDocument/2006/relationships/image" Target="../media/image12.sv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chart" Target="../charts/char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8.xml"/><Relationship Id="rId4" Type="http://schemas.openxmlformats.org/officeDocument/2006/relationships/chart" Target="../charts/char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B92C3B-E84C-475B-A569-E4376AD800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9592" y="2070373"/>
            <a:ext cx="7632848" cy="2582763"/>
          </a:xfrm>
        </p:spPr>
        <p:txBody>
          <a:bodyPr>
            <a:noAutofit/>
          </a:bodyPr>
          <a:lstStyle/>
          <a:p>
            <a:r>
              <a:rPr lang="en-GB" sz="3600" dirty="0">
                <a:latin typeface="Aptos Display" panose="020B0004020202020204" pitchFamily="34" charset="0"/>
              </a:rPr>
              <a:t>Home Building By numbers: WALES</a:t>
            </a:r>
            <a:br>
              <a:rPr lang="en-GB" sz="3600" dirty="0">
                <a:latin typeface="Aptos Display" panose="020B0004020202020204" pitchFamily="34" charset="0"/>
              </a:rPr>
            </a:br>
            <a:br>
              <a:rPr lang="en-GB" sz="3600" dirty="0">
                <a:latin typeface="Aptos Display" panose="020B0004020202020204" pitchFamily="34" charset="0"/>
              </a:rPr>
            </a:br>
            <a:r>
              <a:rPr lang="en-GB" sz="3600" dirty="0">
                <a:solidFill>
                  <a:schemeClr val="accent1"/>
                </a:solidFill>
                <a:latin typeface="Aptos Display" panose="020B0004020202020204" pitchFamily="34" charset="0"/>
              </a:rPr>
              <a:t>OCTOBER 2024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F2655B8-72BC-776F-EA64-296E519EDA1C}"/>
              </a:ext>
            </a:extLst>
          </p:cNvPr>
          <p:cNvSpPr txBox="1"/>
          <p:nvPr/>
        </p:nvSpPr>
        <p:spPr>
          <a:xfrm>
            <a:off x="8172400" y="5805264"/>
            <a:ext cx="792088" cy="792088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0EB87AE-F514-16D9-BC0D-14EF69D3D14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10128" y="5780120"/>
            <a:ext cx="933784" cy="9612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9999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4E1810-81AC-429F-B8BA-C51692BBCA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>
                <a:latin typeface="Aptos Display" panose="020B0004020202020204" pitchFamily="34" charset="0"/>
              </a:rPr>
              <a:t>9. The home building workforce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BC2CDC-1BD1-47C8-BE76-A986682C1DF0}"/>
              </a:ext>
            </a:extLst>
          </p:cNvPr>
          <p:cNvSpPr>
            <a:spLocks noGrp="1"/>
          </p:cNvSpPr>
          <p:nvPr>
            <p:ph sz="half" idx="4294967295"/>
          </p:nvPr>
        </p:nvSpPr>
        <p:spPr>
          <a:xfrm>
            <a:off x="4499992" y="1267569"/>
            <a:ext cx="4464496" cy="3673599"/>
          </a:xfrm>
          <a:solidFill>
            <a:schemeClr val="bg2"/>
          </a:solidFill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GB" sz="1600" dirty="0">
                <a:solidFill>
                  <a:schemeClr val="tx1"/>
                </a:solidFill>
                <a:latin typeface="Aptos Display" panose="020B0004020202020204" pitchFamily="34" charset="0"/>
              </a:rPr>
              <a:t>HBF’s 2023 census of the on-site home-building workforce has found that:</a:t>
            </a:r>
          </a:p>
          <a:p>
            <a:pPr marL="0" indent="0">
              <a:spcBef>
                <a:spcPts val="0"/>
              </a:spcBef>
              <a:buNone/>
            </a:pPr>
            <a:endParaRPr lang="en-GB" sz="1600" dirty="0">
              <a:solidFill>
                <a:schemeClr val="tx1"/>
              </a:solidFill>
              <a:latin typeface="Aptos Display" panose="020B0004020202020204" pitchFamily="34" charset="0"/>
            </a:endParaRPr>
          </a:p>
          <a:p>
            <a:pPr>
              <a:spcBef>
                <a:spcPts val="0"/>
              </a:spcBef>
            </a:pPr>
            <a:r>
              <a:rPr lang="en-GB" sz="1600" dirty="0">
                <a:solidFill>
                  <a:schemeClr val="tx1"/>
                </a:solidFill>
                <a:latin typeface="Aptos Display" panose="020B0004020202020204" pitchFamily="34" charset="0"/>
              </a:rPr>
              <a:t>The onsite homebuilding workforce in Wales is predominately made up of UK/British passport holders, at 95.62%. </a:t>
            </a:r>
          </a:p>
          <a:p>
            <a:pPr>
              <a:spcBef>
                <a:spcPts val="0"/>
              </a:spcBef>
            </a:pPr>
            <a:r>
              <a:rPr lang="en-GB" sz="1600" dirty="0">
                <a:solidFill>
                  <a:schemeClr val="tx1"/>
                </a:solidFill>
                <a:latin typeface="Aptos Display" panose="020B0004020202020204" pitchFamily="34" charset="0"/>
              </a:rPr>
              <a:t>Of the 4.28% of non-British workers, 2.86% were from EU/EEA countries. </a:t>
            </a:r>
          </a:p>
          <a:p>
            <a:pPr>
              <a:spcBef>
                <a:spcPts val="0"/>
              </a:spcBef>
            </a:pPr>
            <a:r>
              <a:rPr lang="en-GB" sz="1600" dirty="0">
                <a:solidFill>
                  <a:schemeClr val="tx1"/>
                </a:solidFill>
                <a:latin typeface="Aptos Display" panose="020B0004020202020204" pitchFamily="34" charset="0"/>
              </a:rPr>
              <a:t>In the UK workforce as a whole, however, non-British workers make up 20% of the workforce. </a:t>
            </a:r>
          </a:p>
          <a:p>
            <a:pPr>
              <a:spcBef>
                <a:spcPts val="0"/>
              </a:spcBef>
            </a:pPr>
            <a:r>
              <a:rPr lang="en-GB" sz="1600" dirty="0">
                <a:solidFill>
                  <a:schemeClr val="tx1"/>
                </a:solidFill>
                <a:latin typeface="Aptos Display" panose="020B0004020202020204" pitchFamily="34" charset="0"/>
              </a:rPr>
              <a:t>94% of the workforce in Wales is male.</a:t>
            </a:r>
          </a:p>
          <a:p>
            <a:pPr>
              <a:spcBef>
                <a:spcPts val="0"/>
              </a:spcBef>
            </a:pPr>
            <a:r>
              <a:rPr lang="en-GB" sz="1600" dirty="0">
                <a:solidFill>
                  <a:schemeClr val="tx1"/>
                </a:solidFill>
                <a:latin typeface="Aptos Display" panose="020B0004020202020204" pitchFamily="34" charset="0"/>
              </a:rPr>
              <a:t>The most prevalent age group is 20-29 – making up 30% of respondents. </a:t>
            </a:r>
          </a:p>
          <a:p>
            <a:pPr>
              <a:spcBef>
                <a:spcPts val="0"/>
              </a:spcBef>
            </a:pPr>
            <a:r>
              <a:rPr lang="en-GB" sz="1600" dirty="0">
                <a:solidFill>
                  <a:schemeClr val="tx1"/>
                </a:solidFill>
                <a:latin typeface="Aptos Display" panose="020B0004020202020204" pitchFamily="34" charset="0"/>
              </a:rPr>
              <a:t>Around 58% of the workforce is under 40.</a:t>
            </a:r>
          </a:p>
          <a:p>
            <a:pPr>
              <a:spcBef>
                <a:spcPts val="0"/>
              </a:spcBef>
            </a:pPr>
            <a:endParaRPr lang="en-GB" sz="1200" dirty="0">
              <a:solidFill>
                <a:schemeClr val="tx1"/>
              </a:solidFill>
            </a:endParaRPr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A8A426E6-BEB0-4025-D988-7B69462F77A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36443192"/>
              </p:ext>
            </p:extLst>
          </p:nvPr>
        </p:nvGraphicFramePr>
        <p:xfrm>
          <a:off x="179512" y="1192075"/>
          <a:ext cx="4104456" cy="20929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CEBDCD52-0297-4FCE-384F-4C461BC1736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000466364"/>
              </p:ext>
            </p:extLst>
          </p:nvPr>
        </p:nvGraphicFramePr>
        <p:xfrm>
          <a:off x="179512" y="3417565"/>
          <a:ext cx="4104456" cy="21761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5" name="Picture 4">
            <a:extLst>
              <a:ext uri="{FF2B5EF4-FFF2-40B4-BE49-F238E27FC236}">
                <a16:creationId xmlns:a16="http://schemas.microsoft.com/office/drawing/2014/main" id="{6172CDDA-3124-74DC-DB60-C415B95299E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67677" y="6066602"/>
            <a:ext cx="865707" cy="719390"/>
          </a:xfrm>
          <a:prstGeom prst="rect">
            <a:avLst/>
          </a:prstGeom>
        </p:spPr>
      </p:pic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1EB80CC9-0E4F-EAF3-8653-0B5EAD8FCB6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10851962"/>
              </p:ext>
            </p:extLst>
          </p:nvPr>
        </p:nvGraphicFramePr>
        <p:xfrm>
          <a:off x="213808" y="3449562"/>
          <a:ext cx="4032448" cy="20802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7ABF439C-7AD4-309E-672E-52C49DFD383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84701158"/>
              </p:ext>
            </p:extLst>
          </p:nvPr>
        </p:nvGraphicFramePr>
        <p:xfrm>
          <a:off x="213808" y="1264332"/>
          <a:ext cx="4032448" cy="19486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2905043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D269B2-7763-4947-B93D-FBD26B5B69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400" b="1" dirty="0">
                <a:latin typeface="Aptos Display" panose="020B0004020202020204" pitchFamily="34" charset="0"/>
              </a:rPr>
              <a:t>Other key statistics and figures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C2A5B7C9-5327-4905-874C-4DCDCB97D1B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54019404"/>
              </p:ext>
            </p:extLst>
          </p:nvPr>
        </p:nvGraphicFramePr>
        <p:xfrm>
          <a:off x="755650" y="1052513"/>
          <a:ext cx="7920806" cy="46087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655477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CB6D50-DCD4-6119-983F-32109405F0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latin typeface="Aptos Display" panose="020B0004020202020204" pitchFamily="34" charset="0"/>
              </a:rPr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57474B-6410-9EC6-F7A0-60720E33B44E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28600" marR="0" lvl="0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GB" sz="1800" b="0" i="0" u="sng" strike="noStrike" kern="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Aptos Display" panose="020B0004020202020204" pitchFamily="34" charset="0"/>
                <a:ea typeface="ＭＳ Ｐゴシック" pitchFamily="34" charset="-128"/>
                <a:cs typeface="+mn-cs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StatsWales</a:t>
            </a:r>
            <a:endParaRPr kumimoji="0" lang="en-GB" sz="1800" b="0" i="0" u="sng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Aptos Display" panose="020B0004020202020204" pitchFamily="34" charset="0"/>
              <a:ea typeface="ＭＳ Ｐゴシック" pitchFamily="34" charset="-128"/>
              <a:cs typeface="+mn-cs"/>
            </a:endParaRPr>
          </a:p>
          <a:p>
            <a:pPr marL="228600" marR="0" lvl="0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GB" sz="1800" b="0" i="0" u="sng" strike="noStrike" kern="0" cap="none" spc="0" normalizeH="0" baseline="0" noProof="0" dirty="0">
                <a:ln>
                  <a:noFill/>
                </a:ln>
                <a:solidFill>
                  <a:srgbClr val="003144"/>
                </a:solidFill>
                <a:effectLst/>
                <a:uLnTx/>
                <a:uFillTx/>
                <a:latin typeface="Aptos Display" panose="020B0004020202020204" pitchFamily="34" charset="0"/>
                <a:ea typeface="ＭＳ Ｐゴシック" pitchFamily="34" charset="-128"/>
                <a:cs typeface="+mn-cs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HBF, The Economic Footprint of House Building in England and Wales</a:t>
            </a:r>
            <a:endParaRPr kumimoji="0" lang="en-GB" sz="1800" b="0" i="0" u="sng" strike="noStrike" kern="0" cap="none" spc="0" normalizeH="0" baseline="0" noProof="0" dirty="0">
              <a:ln>
                <a:noFill/>
              </a:ln>
              <a:solidFill>
                <a:srgbClr val="003144"/>
              </a:solidFill>
              <a:effectLst/>
              <a:uLnTx/>
              <a:uFillTx/>
              <a:latin typeface="Aptos Display" panose="020B0004020202020204" pitchFamily="34" charset="0"/>
              <a:ea typeface="ＭＳ Ｐゴシック" pitchFamily="34" charset="-128"/>
              <a:cs typeface="+mn-cs"/>
            </a:endParaRPr>
          </a:p>
          <a:p>
            <a:pPr marL="228600" marR="0" lvl="0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GB" sz="1800" b="0" i="0" u="sng" strike="noStrike" kern="0" cap="none" spc="0" normalizeH="0" baseline="0" noProof="0" dirty="0" err="1">
                <a:ln>
                  <a:noFill/>
                </a:ln>
                <a:solidFill>
                  <a:srgbClr val="003144"/>
                </a:solidFill>
                <a:effectLst/>
                <a:uLnTx/>
                <a:uFillTx/>
                <a:latin typeface="Aptos Display" panose="020B0004020202020204" pitchFamily="34" charset="0"/>
                <a:ea typeface="ＭＳ Ｐゴシック" pitchFamily="34" charset="-128"/>
                <a:cs typeface="+mn-cs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Glenigan</a:t>
            </a:r>
            <a:r>
              <a:rPr kumimoji="0" lang="en-GB" sz="1800" b="0" i="0" u="sng" strike="noStrike" kern="0" cap="none" spc="0" normalizeH="0" baseline="0" noProof="0" dirty="0">
                <a:ln>
                  <a:noFill/>
                </a:ln>
                <a:solidFill>
                  <a:srgbClr val="003144"/>
                </a:solidFill>
                <a:effectLst/>
                <a:uLnTx/>
                <a:uFillTx/>
                <a:latin typeface="Aptos Display" panose="020B0004020202020204" pitchFamily="34" charset="0"/>
                <a:ea typeface="ＭＳ Ｐゴシック" pitchFamily="34" charset="-128"/>
                <a:cs typeface="+mn-cs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/HBF, Housing Pipeline Report</a:t>
            </a:r>
            <a:endParaRPr kumimoji="0" lang="en-GB" sz="1800" b="0" i="0" u="sng" strike="noStrike" kern="0" cap="none" spc="0" normalizeH="0" baseline="0" noProof="0" dirty="0">
              <a:ln>
                <a:noFill/>
              </a:ln>
              <a:solidFill>
                <a:srgbClr val="003144"/>
              </a:solidFill>
              <a:effectLst/>
              <a:uLnTx/>
              <a:uFillTx/>
              <a:latin typeface="Aptos Display" panose="020B0004020202020204" pitchFamily="34" charset="0"/>
              <a:ea typeface="ＭＳ Ｐゴシック" pitchFamily="34" charset="-128"/>
              <a:cs typeface="+mn-cs"/>
            </a:endParaRPr>
          </a:p>
          <a:p>
            <a:pPr marL="228600" marR="0" lvl="0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GB" sz="1800" u="sng" dirty="0" err="1">
                <a:latin typeface="Aptos Display" panose="020B0004020202020204" pitchFamily="34" charset="0"/>
                <a:ea typeface="ＭＳ Ｐゴシック" pitchFamily="34" charset="-128"/>
                <a:cs typeface="+mn-cs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StatsWales</a:t>
            </a:r>
            <a:endParaRPr lang="en-GB" sz="1800" u="sng" dirty="0">
              <a:latin typeface="Aptos Display" panose="020B0004020202020204" pitchFamily="34" charset="0"/>
              <a:ea typeface="ＭＳ Ｐゴシック" pitchFamily="34" charset="-128"/>
              <a:cs typeface="+mn-cs"/>
            </a:endParaRPr>
          </a:p>
          <a:p>
            <a:pPr marL="228600" marR="0" lvl="0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GB" sz="1800" b="0" i="0" u="sng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ptos Display" panose="020B0004020202020204" pitchFamily="34" charset="0"/>
                <a:ea typeface="ＭＳ Ｐゴシック" pitchFamily="34" charset="-128"/>
                <a:cs typeface="+mn-cs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HBF, Securing F</a:t>
            </a:r>
            <a:r>
              <a:rPr lang="en-GB" sz="1800" u="sng" dirty="0" err="1">
                <a:latin typeface="Aptos Display" panose="020B0004020202020204" pitchFamily="34" charset="0"/>
                <a:ea typeface="ＭＳ Ｐゴシック" pitchFamily="34" charset="-128"/>
                <a:cs typeface="+mn-cs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utures</a:t>
            </a:r>
            <a:r>
              <a:rPr lang="en-GB" sz="1800" u="sng" dirty="0">
                <a:latin typeface="Aptos Display" panose="020B0004020202020204" pitchFamily="34" charset="0"/>
                <a:ea typeface="ＭＳ Ｐゴシック" pitchFamily="34" charset="-128"/>
                <a:cs typeface="+mn-cs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: The Success and Impact of Help to Buy Wales</a:t>
            </a:r>
            <a:r>
              <a:rPr lang="en-GB" sz="1800" dirty="0">
                <a:latin typeface="Aptos Display" panose="020B0004020202020204" pitchFamily="34" charset="0"/>
                <a:ea typeface="ＭＳ Ｐゴシック" pitchFamily="34" charset="-128"/>
                <a:cs typeface="+mn-cs"/>
              </a:rPr>
              <a:t> </a:t>
            </a:r>
            <a:r>
              <a:rPr lang="en-GB" sz="1800" dirty="0">
                <a:solidFill>
                  <a:srgbClr val="003144"/>
                </a:solidFill>
                <a:latin typeface="Aptos Display" panose="020B0004020202020204" pitchFamily="34" charset="0"/>
                <a:ea typeface="ＭＳ Ｐゴシック" pitchFamily="34" charset="-128"/>
                <a:cs typeface="+mn-cs"/>
              </a:rPr>
              <a:t>and </a:t>
            </a:r>
            <a:r>
              <a:rPr lang="en-GB" sz="1800" u="sng" dirty="0">
                <a:latin typeface="Aptos Display" panose="020B0004020202020204" pitchFamily="34" charset="0"/>
                <a:ea typeface="ＭＳ Ｐゴシック" pitchFamily="34" charset="-128"/>
                <a:cs typeface="+mn-cs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Stats Wales</a:t>
            </a:r>
            <a:endParaRPr kumimoji="0" lang="en-GB" sz="1800" b="0" i="0" u="sng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Aptos Display" panose="020B0004020202020204" pitchFamily="34" charset="0"/>
              <a:ea typeface="ＭＳ Ｐゴシック" pitchFamily="34" charset="-128"/>
              <a:cs typeface="+mn-cs"/>
            </a:endParaRPr>
          </a:p>
          <a:p>
            <a:pPr marL="228600" marR="0" lvl="0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GB" sz="1800" b="0" i="0" u="sng" strike="noStrike" kern="0" cap="none" spc="0" normalizeH="0" baseline="0" noProof="0" dirty="0">
                <a:ln>
                  <a:noFill/>
                </a:ln>
                <a:solidFill>
                  <a:srgbClr val="003144"/>
                </a:solidFill>
                <a:effectLst/>
                <a:uLnTx/>
                <a:uFillTx/>
                <a:latin typeface="Aptos Display" panose="020B0004020202020204" pitchFamily="34" charset="0"/>
                <a:ea typeface="ＭＳ Ｐゴシック" pitchFamily="34" charset="-128"/>
                <a:cs typeface="+mn-cs"/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HBF, Watt a Save energy efficiency data</a:t>
            </a:r>
            <a:r>
              <a:rPr kumimoji="0" lang="en-GB" sz="1800" b="0" i="0" u="none" strike="noStrike" kern="0" cap="none" spc="0" normalizeH="0" baseline="0" noProof="0" dirty="0">
                <a:ln>
                  <a:noFill/>
                </a:ln>
                <a:solidFill>
                  <a:srgbClr val="003144"/>
                </a:solidFill>
                <a:effectLst/>
                <a:uLnTx/>
                <a:uFillTx/>
                <a:latin typeface="Aptos Display" panose="020B0004020202020204" pitchFamily="34" charset="0"/>
                <a:ea typeface="ＭＳ Ｐゴシック" pitchFamily="34" charset="-128"/>
                <a:cs typeface="+mn-cs"/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kumimoji="0" lang="en-GB" sz="1800" b="0" i="0" u="none" strike="noStrike" kern="0" cap="none" spc="0" normalizeH="0" baseline="0" noProof="0" dirty="0">
                <a:ln>
                  <a:noFill/>
                </a:ln>
                <a:solidFill>
                  <a:srgbClr val="003144"/>
                </a:solidFill>
                <a:effectLst/>
                <a:uLnTx/>
                <a:uFillTx/>
                <a:latin typeface="Aptos Display" panose="020B0004020202020204" pitchFamily="34" charset="0"/>
                <a:ea typeface="ＭＳ Ｐゴシック" pitchFamily="34" charset="-128"/>
                <a:cs typeface="+mn-cs"/>
              </a:rPr>
              <a:t>and </a:t>
            </a:r>
            <a:r>
              <a:rPr kumimoji="0" lang="en-GB" sz="1800" b="0" i="0" u="sng" strike="noStrike" kern="0" cap="none" spc="0" normalizeH="0" baseline="0" noProof="0" dirty="0">
                <a:ln>
                  <a:noFill/>
                </a:ln>
                <a:solidFill>
                  <a:srgbClr val="003144"/>
                </a:solidFill>
                <a:effectLst/>
                <a:uLnTx/>
                <a:uFillTx/>
                <a:latin typeface="Aptos Display" panose="020B0004020202020204" pitchFamily="34" charset="0"/>
                <a:ea typeface="ＭＳ Ｐゴシック" pitchFamily="34" charset="-128"/>
                <a:cs typeface="+mn-cs"/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MHCLG, Energy Performance of Buildings Certificates statistical release: England and Wales</a:t>
            </a:r>
            <a:endParaRPr kumimoji="0" lang="en-GB" sz="1800" b="0" i="0" u="sng" strike="noStrike" kern="0" cap="none" spc="0" normalizeH="0" baseline="0" noProof="0" dirty="0">
              <a:ln>
                <a:noFill/>
              </a:ln>
              <a:solidFill>
                <a:srgbClr val="003144"/>
              </a:solidFill>
              <a:effectLst/>
              <a:uLnTx/>
              <a:uFillTx/>
              <a:latin typeface="Aptos Display" panose="020B0004020202020204" pitchFamily="34" charset="0"/>
              <a:ea typeface="ＭＳ Ｐゴシック" pitchFamily="34" charset="-128"/>
              <a:cs typeface="+mn-cs"/>
            </a:endParaRPr>
          </a:p>
          <a:p>
            <a:pPr marL="228600" marR="0" lvl="0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GB" sz="1800" b="0" i="0" u="sng" strike="noStrike" kern="0" cap="none" spc="0" normalizeH="0" baseline="0" noProof="0" dirty="0">
                <a:ln>
                  <a:noFill/>
                </a:ln>
                <a:solidFill>
                  <a:srgbClr val="003144"/>
                </a:solidFill>
                <a:effectLst/>
                <a:uLnTx/>
                <a:uFillTx/>
                <a:latin typeface="Aptos Display" panose="020B0004020202020204" pitchFamily="34" charset="0"/>
                <a:ea typeface="ＭＳ Ｐゴシック" pitchFamily="34" charset="-128"/>
                <a:cs typeface="+mn-cs"/>
                <a:hlinkClick r:id="rId1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HMRC, Monthly property transactions completed in the UK with value of £40,000 or above</a:t>
            </a:r>
            <a:endParaRPr kumimoji="0" lang="en-GB" sz="1800" b="0" i="0" u="sng" strike="noStrike" kern="0" cap="none" spc="0" normalizeH="0" baseline="0" noProof="0" dirty="0">
              <a:ln>
                <a:noFill/>
              </a:ln>
              <a:solidFill>
                <a:srgbClr val="003144"/>
              </a:solidFill>
              <a:effectLst/>
              <a:uLnTx/>
              <a:uFillTx/>
              <a:latin typeface="Aptos Display" panose="020B0004020202020204" pitchFamily="34" charset="0"/>
              <a:ea typeface="ＭＳ Ｐゴシック" pitchFamily="34" charset="-128"/>
              <a:cs typeface="+mn-cs"/>
            </a:endParaRPr>
          </a:p>
          <a:p>
            <a:pPr marL="228600" marR="0" lvl="0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GB" sz="1800" b="0" i="0" u="sng" strike="noStrike" kern="0" cap="none" spc="0" normalizeH="0" baseline="0" noProof="0" dirty="0">
                <a:ln>
                  <a:noFill/>
                </a:ln>
                <a:solidFill>
                  <a:srgbClr val="003144"/>
                </a:solidFill>
                <a:effectLst/>
                <a:uLnTx/>
                <a:uFillTx/>
                <a:latin typeface="Aptos Display" panose="020B0004020202020204" pitchFamily="34" charset="0"/>
                <a:ea typeface="ＭＳ Ｐゴシック" pitchFamily="34" charset="-128"/>
                <a:cs typeface="+mn-cs"/>
                <a:hlinkClick r:id="rId1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HM Land Registry, UK House Price Index summary</a:t>
            </a:r>
            <a:endParaRPr kumimoji="0" lang="en-GB" sz="1800" b="0" i="0" u="sng" strike="noStrike" kern="0" cap="none" spc="0" normalizeH="0" baseline="0" noProof="0" dirty="0">
              <a:ln>
                <a:noFill/>
              </a:ln>
              <a:solidFill>
                <a:srgbClr val="003144"/>
              </a:solidFill>
              <a:effectLst/>
              <a:uLnTx/>
              <a:uFillTx/>
              <a:latin typeface="Aptos Display" panose="020B0004020202020204" pitchFamily="34" charset="0"/>
              <a:ea typeface="ＭＳ Ｐゴシック" pitchFamily="34" charset="-128"/>
              <a:cs typeface="+mn-cs"/>
            </a:endParaRPr>
          </a:p>
          <a:p>
            <a:pPr marL="228600" marR="0" lvl="0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GB" sz="1800" b="0" i="0" u="sng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ptos Display" panose="020B0004020202020204" pitchFamily="34" charset="0"/>
                <a:ea typeface="ＭＳ Ｐゴシック" pitchFamily="34" charset="-128"/>
                <a:cs typeface="+mn-cs"/>
                <a:hlinkClick r:id="rId1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HBF, Home Building Workforce Census</a:t>
            </a:r>
            <a:endParaRPr kumimoji="0" lang="en-GB" sz="1800" b="0" i="0" u="sng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Aptos Display" panose="020B0004020202020204" pitchFamily="34" charset="0"/>
              <a:ea typeface="ＭＳ Ｐゴシック" pitchFamily="34" charset="-128"/>
              <a:cs typeface="+mn-cs"/>
            </a:endParaRPr>
          </a:p>
          <a:p>
            <a:pPr marL="228600" marR="0" lvl="0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GB" sz="1800" dirty="0">
                <a:latin typeface="Aptos Display" panose="020B0004020202020204" pitchFamily="34" charset="0"/>
                <a:ea typeface="ＭＳ Ｐゴシック" pitchFamily="34" charset="-128"/>
                <a:cs typeface="+mn-cs"/>
              </a:rPr>
              <a:t> HBF and </a:t>
            </a:r>
            <a:r>
              <a:rPr lang="en-GB" sz="1800" dirty="0">
                <a:latin typeface="Aptos Display" panose="020B0004020202020204" pitchFamily="34" charset="0"/>
                <a:ea typeface="ＭＳ Ｐゴシック" pitchFamily="34" charset="-128"/>
                <a:cs typeface="+mn-cs"/>
                <a:hlinkClick r:id="rId1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Competition and Markets Authority Housebuilding Market Study</a:t>
            </a:r>
            <a:endParaRPr lang="en-GB" sz="1800" dirty="0">
              <a:latin typeface="Aptos Display" panose="020B0004020202020204" pitchFamily="34" charset="0"/>
              <a:ea typeface="ＭＳ Ｐゴシック" pitchFamily="34" charset="-128"/>
              <a:cs typeface="+mn-cs"/>
            </a:endParaRPr>
          </a:p>
          <a:p>
            <a:pPr marL="228600" marR="0" lvl="0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GB" sz="1800" b="0" i="0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ptos Display" panose="020B0004020202020204" pitchFamily="34" charset="0"/>
                <a:ea typeface="ＭＳ Ｐゴシック" pitchFamily="34" charset="-128"/>
                <a:cs typeface="+mn-cs"/>
              </a:rPr>
              <a:t> </a:t>
            </a:r>
            <a:r>
              <a:rPr kumimoji="0" lang="en-GB" sz="1800" b="0" i="0" u="sng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ptos Display" panose="020B0004020202020204" pitchFamily="34" charset="0"/>
                <a:ea typeface="ＭＳ Ｐゴシック" pitchFamily="34" charset="-128"/>
                <a:cs typeface="+mn-cs"/>
                <a:hlinkClick r:id="rId1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HBF/NHBC, Customer Satisfaction Survey</a:t>
            </a:r>
            <a:endParaRPr kumimoji="0" lang="en-GB" sz="1800" b="0" i="0" u="sng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Aptos Display" panose="020B0004020202020204" pitchFamily="34" charset="0"/>
              <a:ea typeface="ＭＳ Ｐゴシック" pitchFamily="34" charset="-128"/>
              <a:cs typeface="+mn-cs"/>
            </a:endParaRPr>
          </a:p>
          <a:p>
            <a:pPr marL="228600" marR="0" lvl="0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GB" sz="1800" dirty="0">
                <a:latin typeface="Aptos Display" panose="020B0004020202020204" pitchFamily="34" charset="0"/>
                <a:ea typeface="ＭＳ Ｐゴシック" pitchFamily="34" charset="-128"/>
                <a:cs typeface="+mn-cs"/>
              </a:rPr>
              <a:t> </a:t>
            </a:r>
            <a:r>
              <a:rPr lang="en-GB" sz="1800" u="sng" dirty="0">
                <a:latin typeface="Aptos Display" panose="020B0004020202020204" pitchFamily="34" charset="0"/>
                <a:ea typeface="ＭＳ Ｐゴシック" pitchFamily="34" charset="-128"/>
                <a:cs typeface="+mn-cs"/>
                <a:hlinkClick r:id="rId1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HBF, Unspent Developer Contributions in England and Wales</a:t>
            </a:r>
            <a:endParaRPr kumimoji="0" lang="en-GB" sz="1800" b="0" i="0" u="sng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Aptos Display" panose="020B0004020202020204" pitchFamily="34" charset="0"/>
              <a:ea typeface="ＭＳ Ｐゴシック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580816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4">
            <a:extLst>
              <a:ext uri="{FF2B5EF4-FFF2-40B4-BE49-F238E27FC236}">
                <a16:creationId xmlns:a16="http://schemas.microsoft.com/office/drawing/2014/main" id="{7FBBC99E-ED11-43E2-927A-CD1506AD1291}"/>
              </a:ext>
            </a:extLst>
          </p:cNvPr>
          <p:cNvSpPr txBox="1">
            <a:spLocks/>
          </p:cNvSpPr>
          <p:nvPr/>
        </p:nvSpPr>
        <p:spPr>
          <a:xfrm>
            <a:off x="602826" y="1115366"/>
            <a:ext cx="8184752" cy="526578"/>
          </a:xfrm>
          <a:prstGeom prst="rect">
            <a:avLst/>
          </a:prstGeom>
          <a:solidFill>
            <a:schemeClr val="bg2"/>
          </a:solidFill>
        </p:spPr>
        <p:txBody>
          <a:bodyPr>
            <a:normAutofit/>
          </a:bodyPr>
          <a:lstStyle>
            <a:lvl1pPr marL="108491" indent="-108491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575">
                <a:solidFill>
                  <a:schemeClr val="tx2"/>
                </a:solidFill>
                <a:latin typeface="+mn-lt"/>
                <a:ea typeface="+mn-ea"/>
                <a:cs typeface="ＭＳ Ｐゴシック"/>
              </a:defRPr>
            </a:lvl1pPr>
            <a:lvl2pPr marL="235063" indent="-90409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350">
                <a:solidFill>
                  <a:schemeClr val="tx2"/>
                </a:solidFill>
                <a:latin typeface="+mn-lt"/>
                <a:ea typeface="+mn-ea"/>
                <a:cs typeface="ＭＳ Ｐゴシック"/>
              </a:defRPr>
            </a:lvl2pPr>
            <a:lvl3pPr marL="361635" indent="-72327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200">
                <a:solidFill>
                  <a:schemeClr val="tx2"/>
                </a:solidFill>
                <a:latin typeface="+mn-lt"/>
                <a:ea typeface="+mn-ea"/>
                <a:cs typeface="ＭＳ Ｐゴシック"/>
              </a:defRPr>
            </a:lvl3pPr>
            <a:lvl4pPr marL="506288" indent="-72327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050">
                <a:solidFill>
                  <a:schemeClr val="tx2"/>
                </a:solidFill>
                <a:latin typeface="+mn-lt"/>
                <a:ea typeface="+mn-ea"/>
                <a:cs typeface="ＭＳ Ｐゴシック"/>
              </a:defRPr>
            </a:lvl4pPr>
            <a:lvl5pPr marL="650943" indent="-72327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900">
                <a:solidFill>
                  <a:schemeClr val="tx2"/>
                </a:solidFill>
                <a:latin typeface="+mn-lt"/>
                <a:ea typeface="+mn-ea"/>
                <a:cs typeface="ＭＳ Ｐゴシック"/>
              </a:defRPr>
            </a:lvl5pPr>
            <a:lvl6pPr marL="795595" indent="-72327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633">
                <a:solidFill>
                  <a:schemeClr val="tx1"/>
                </a:solidFill>
                <a:latin typeface="+mn-lt"/>
                <a:ea typeface="+mn-ea"/>
              </a:defRPr>
            </a:lvl6pPr>
            <a:lvl7pPr marL="940250" indent="-72327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633">
                <a:solidFill>
                  <a:schemeClr val="tx1"/>
                </a:solidFill>
                <a:latin typeface="+mn-lt"/>
                <a:ea typeface="+mn-ea"/>
              </a:defRPr>
            </a:lvl7pPr>
            <a:lvl8pPr marL="1084904" indent="-72327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633">
                <a:solidFill>
                  <a:schemeClr val="tx1"/>
                </a:solidFill>
                <a:latin typeface="+mn-lt"/>
                <a:ea typeface="+mn-ea"/>
              </a:defRPr>
            </a:lvl8pPr>
            <a:lvl9pPr marL="1229558" indent="-72327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633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ptos Display" panose="020B0004020202020204" pitchFamily="34" charset="0"/>
                <a:ea typeface="ＭＳ Ｐゴシック" pitchFamily="34" charset="-128"/>
                <a:cs typeface="+mn-cs"/>
              </a:rPr>
              <a:t>Additional Dwellings </a:t>
            </a:r>
            <a:r>
              <a:rPr kumimoji="0" lang="en-GB" sz="20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ptos Display" panose="020B0004020202020204" pitchFamily="34" charset="0"/>
                <a:ea typeface="ＭＳ Ｐゴシック" pitchFamily="34" charset="-128"/>
                <a:cs typeface="+mn-cs"/>
              </a:rPr>
              <a:t>2023/2024: 4,756 new dwellings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Aptos Display" panose="020B0004020202020204" pitchFamily="34" charset="0"/>
              <a:ea typeface="ＭＳ Ｐゴシック" pitchFamily="34" charset="-128"/>
              <a:cs typeface="+mn-cs"/>
            </a:endParaRPr>
          </a:p>
        </p:txBody>
      </p:sp>
      <p:graphicFrame>
        <p:nvGraphicFramePr>
          <p:cNvPr id="15" name="Diagram 14">
            <a:extLst>
              <a:ext uri="{FF2B5EF4-FFF2-40B4-BE49-F238E27FC236}">
                <a16:creationId xmlns:a16="http://schemas.microsoft.com/office/drawing/2014/main" id="{E75B2D41-AD02-4B16-8165-1567342F0A8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17635257"/>
              </p:ext>
            </p:extLst>
          </p:nvPr>
        </p:nvGraphicFramePr>
        <p:xfrm>
          <a:off x="251520" y="1798827"/>
          <a:ext cx="3753472" cy="39013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790B4F92-A547-45A6-BB2E-12C89867CF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400" b="1" dirty="0">
                <a:latin typeface="Aptos Display" panose="020B0004020202020204" pitchFamily="34" charset="0"/>
              </a:rPr>
              <a:t>1. Housing Supply</a:t>
            </a:r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5D8F0DAA-D62D-D7CF-D0B9-022430EB9A0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19600888"/>
              </p:ext>
            </p:extLst>
          </p:nvPr>
        </p:nvGraphicFramePr>
        <p:xfrm>
          <a:off x="4139952" y="1798827"/>
          <a:ext cx="5004047" cy="39013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</p:spTree>
    <p:extLst>
      <p:ext uri="{BB962C8B-B14F-4D97-AF65-F5344CB8AC3E}">
        <p14:creationId xmlns:p14="http://schemas.microsoft.com/office/powerpoint/2010/main" val="36699161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21E47E74-06DF-4788-BBAE-0A78C373FA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>
                <a:latin typeface="Aptos Display" panose="020B0004020202020204" pitchFamily="34" charset="0"/>
              </a:rPr>
              <a:t>2. </a:t>
            </a:r>
            <a:r>
              <a:rPr lang="en-US" b="1" dirty="0">
                <a:latin typeface="Aptos Display" panose="020B0004020202020204" pitchFamily="34" charset="0"/>
              </a:rPr>
              <a:t>Socioeconomic contribution of the home building industry</a:t>
            </a:r>
            <a:endParaRPr lang="en-GB" b="1" dirty="0">
              <a:latin typeface="Aptos Display" panose="020B0004020202020204" pitchFamily="34" charset="0"/>
            </a:endParaRPr>
          </a:p>
        </p:txBody>
      </p:sp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0ED0A86D-C14D-7F10-D78B-364A5C7EC37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70690718"/>
              </p:ext>
            </p:extLst>
          </p:nvPr>
        </p:nvGraphicFramePr>
        <p:xfrm>
          <a:off x="467544" y="1772817"/>
          <a:ext cx="7990656" cy="38884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699D2EC1-5801-D200-08D8-00D28EE519BD}"/>
              </a:ext>
            </a:extLst>
          </p:cNvPr>
          <p:cNvSpPr txBox="1"/>
          <p:nvPr/>
        </p:nvSpPr>
        <p:spPr>
          <a:xfrm>
            <a:off x="570911" y="1198686"/>
            <a:ext cx="7772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latin typeface="Aptos Display" panose="020B0004020202020204" pitchFamily="34" charset="0"/>
              </a:rPr>
              <a:t>The 4,756 new homes delivered in 2023-24 have:</a:t>
            </a:r>
          </a:p>
        </p:txBody>
      </p:sp>
      <p:pic>
        <p:nvPicPr>
          <p:cNvPr id="6" name="Graphic 5" descr="Office worker male outline">
            <a:extLst>
              <a:ext uri="{FF2B5EF4-FFF2-40B4-BE49-F238E27FC236}">
                <a16:creationId xmlns:a16="http://schemas.microsoft.com/office/drawing/2014/main" id="{0F4640F6-D507-C4ED-6728-18D922670075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70911" y="1972400"/>
            <a:ext cx="524852" cy="524852"/>
          </a:xfrm>
          <a:prstGeom prst="rect">
            <a:avLst/>
          </a:prstGeom>
        </p:spPr>
      </p:pic>
      <p:pic>
        <p:nvPicPr>
          <p:cNvPr id="12" name="Graphic 11" descr="Shopping bag outline">
            <a:extLst>
              <a:ext uri="{FF2B5EF4-FFF2-40B4-BE49-F238E27FC236}">
                <a16:creationId xmlns:a16="http://schemas.microsoft.com/office/drawing/2014/main" id="{9A5F6B9E-2C5E-64E7-009F-64818F418629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1043608" y="3421270"/>
            <a:ext cx="524852" cy="524852"/>
          </a:xfrm>
          <a:prstGeom prst="rect">
            <a:avLst/>
          </a:prstGeom>
        </p:spPr>
      </p:pic>
      <p:pic>
        <p:nvPicPr>
          <p:cNvPr id="16" name="Graphic 15" descr="Park scene outline">
            <a:extLst>
              <a:ext uri="{FF2B5EF4-FFF2-40B4-BE49-F238E27FC236}">
                <a16:creationId xmlns:a16="http://schemas.microsoft.com/office/drawing/2014/main" id="{66B687D1-8C62-BC22-68DC-9DD5D3C9E173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963616" y="4212524"/>
            <a:ext cx="432048" cy="432048"/>
          </a:xfrm>
          <a:prstGeom prst="rect">
            <a:avLst/>
          </a:prstGeom>
        </p:spPr>
      </p:pic>
      <p:pic>
        <p:nvPicPr>
          <p:cNvPr id="18" name="Graphic 17" descr="Dump truck outline">
            <a:extLst>
              <a:ext uri="{FF2B5EF4-FFF2-40B4-BE49-F238E27FC236}">
                <a16:creationId xmlns:a16="http://schemas.microsoft.com/office/drawing/2014/main" id="{CACDB310-0840-B3FC-B42A-D7B57AC1E63D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607204" y="4909815"/>
            <a:ext cx="524852" cy="524852"/>
          </a:xfrm>
          <a:prstGeom prst="rect">
            <a:avLst/>
          </a:prstGeom>
        </p:spPr>
      </p:pic>
      <p:pic>
        <p:nvPicPr>
          <p:cNvPr id="21" name="Graphic 20" descr="Tax outline">
            <a:extLst>
              <a:ext uri="{FF2B5EF4-FFF2-40B4-BE49-F238E27FC236}">
                <a16:creationId xmlns:a16="http://schemas.microsoft.com/office/drawing/2014/main" id="{95855642-BB96-2158-B696-C4B04CE9C96E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923877" y="2720348"/>
            <a:ext cx="524852" cy="524852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A5939067-82A4-CB09-04C6-43D5AB29675F}"/>
              </a:ext>
            </a:extLst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5940152" y="6066602"/>
            <a:ext cx="865707" cy="7193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28444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77A226-BA5B-85AF-79A8-AE1563CFEF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400" b="1" dirty="0">
                <a:latin typeface="Aptos Display" panose="020B0004020202020204" pitchFamily="34" charset="0"/>
              </a:rPr>
              <a:t>3. Recent planning permissions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30099533-AD58-EFB6-7132-3B24EFD2A8B2}"/>
              </a:ext>
            </a:extLst>
          </p:cNvPr>
          <p:cNvSpPr txBox="1">
            <a:spLocks/>
          </p:cNvSpPr>
          <p:nvPr/>
        </p:nvSpPr>
        <p:spPr>
          <a:xfrm>
            <a:off x="6435788" y="1480808"/>
            <a:ext cx="2425067" cy="3621414"/>
          </a:xfrm>
          <a:prstGeom prst="rect">
            <a:avLst/>
          </a:prstGeom>
          <a:solidFill>
            <a:schemeClr val="bg2"/>
          </a:solidFill>
        </p:spPr>
        <p:txBody>
          <a:bodyPr vert="horz" lIns="91440" tIns="45720" rIns="91440" bIns="45720" rtlCol="0" anchor="t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en-GB" sz="1200" dirty="0">
                <a:effectLst/>
                <a:latin typeface="Aptos Display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number of units approved in Wales during Q2 2024 totalled 1,896 - a 4% decline from the same quarter in 2023 and 11% down from the previous quarter. </a:t>
            </a:r>
          </a:p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en-GB" sz="1200" dirty="0">
                <a:effectLst/>
                <a:latin typeface="Aptos Display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Furthermore, 114 housing projects were granted planning permission in Q2 2024, - a decline of 16% from the previous quarter.</a:t>
            </a:r>
          </a:p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en-GB" sz="1200" dirty="0">
                <a:latin typeface="Aptos Display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number of units approved in the 12 months to June was 7,001 – 18% lower than in the previous 12-month period (8,543 units).</a:t>
            </a:r>
          </a:p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</a:pPr>
            <a:endParaRPr lang="en-GB" sz="1200" dirty="0">
              <a:effectLst/>
              <a:latin typeface="AvenirNext LT Pro Regular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4B59BE2-FDF9-A1A8-6DA9-46000947AE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8460" y="1772816"/>
            <a:ext cx="6021732" cy="3787554"/>
          </a:xfrm>
        </p:spPr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graphicFrame>
        <p:nvGraphicFramePr>
          <p:cNvPr id="13" name="Chart 12">
            <a:extLst>
              <a:ext uri="{FF2B5EF4-FFF2-40B4-BE49-F238E27FC236}">
                <a16:creationId xmlns:a16="http://schemas.microsoft.com/office/drawing/2014/main" id="{DDE53C62-3A3A-8645-4D7C-17C62B88E96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98834020"/>
              </p:ext>
            </p:extLst>
          </p:nvPr>
        </p:nvGraphicFramePr>
        <p:xfrm>
          <a:off x="420433" y="1022660"/>
          <a:ext cx="6015355" cy="45377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636768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56AA48-76AD-166B-40D8-EED5168EFA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latin typeface="Aptos Display" panose="020B0004020202020204" pitchFamily="34" charset="0"/>
              </a:rPr>
              <a:t>4. Affordable Housing</a:t>
            </a:r>
          </a:p>
        </p:txBody>
      </p:sp>
      <p:graphicFrame>
        <p:nvGraphicFramePr>
          <p:cNvPr id="10" name="Content Placeholder 3">
            <a:extLst>
              <a:ext uri="{FF2B5EF4-FFF2-40B4-BE49-F238E27FC236}">
                <a16:creationId xmlns:a16="http://schemas.microsoft.com/office/drawing/2014/main" id="{DD736563-19E4-BA76-9CF0-7E3E001D5D0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28996598"/>
              </p:ext>
            </p:extLst>
          </p:nvPr>
        </p:nvGraphicFramePr>
        <p:xfrm>
          <a:off x="323528" y="1077617"/>
          <a:ext cx="2664295" cy="50876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1" name="Chart 10">
            <a:extLst>
              <a:ext uri="{FF2B5EF4-FFF2-40B4-BE49-F238E27FC236}">
                <a16:creationId xmlns:a16="http://schemas.microsoft.com/office/drawing/2014/main" id="{1215DA47-DF4B-E519-CE3D-FCEFCA16022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32671930"/>
              </p:ext>
            </p:extLst>
          </p:nvPr>
        </p:nvGraphicFramePr>
        <p:xfrm>
          <a:off x="3455879" y="1181613"/>
          <a:ext cx="5364593" cy="44076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  <p:extLst>
      <p:ext uri="{BB962C8B-B14F-4D97-AF65-F5344CB8AC3E}">
        <p14:creationId xmlns:p14="http://schemas.microsoft.com/office/powerpoint/2010/main" val="23953013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4E1810-81AC-429F-B8BA-C51692BBCA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>
                <a:latin typeface="Aptos Display" panose="020B0004020202020204" pitchFamily="34" charset="0"/>
              </a:rPr>
              <a:t>5. Help to Buy Wales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BC2CDC-1BD1-47C8-BE76-A986682C1DF0}"/>
              </a:ext>
            </a:extLst>
          </p:cNvPr>
          <p:cNvSpPr>
            <a:spLocks noGrp="1"/>
          </p:cNvSpPr>
          <p:nvPr>
            <p:ph sz="half" idx="4294967295"/>
          </p:nvPr>
        </p:nvSpPr>
        <p:spPr>
          <a:xfrm>
            <a:off x="323528" y="1368104"/>
            <a:ext cx="3413453" cy="3707904"/>
          </a:xfrm>
          <a:solidFill>
            <a:schemeClr val="bg2"/>
          </a:solidFill>
        </p:spPr>
        <p:txBody>
          <a:bodyPr>
            <a:normAutofit fontScale="85000" lnSpcReduction="10000"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en-GB" sz="1400" dirty="0">
                <a:solidFill>
                  <a:schemeClr val="tx1"/>
                </a:solidFill>
                <a:latin typeface="Aptos Display" panose="020B0004020202020204" pitchFamily="34" charset="0"/>
              </a:rPr>
              <a:t>Help to Buy Wales has been well managed by the Bank for Wales and has resulted in 14,158 properties being bought since its introduction on 2 January 2014. First-time buyers were responsible for over three quarters of all completed purchases. </a:t>
            </a:r>
          </a:p>
          <a:p>
            <a:pPr marL="0" indent="0" algn="just">
              <a:spcBef>
                <a:spcPts val="0"/>
              </a:spcBef>
              <a:buNone/>
            </a:pPr>
            <a:endParaRPr lang="en-GB" sz="1400" dirty="0">
              <a:solidFill>
                <a:schemeClr val="tx1"/>
              </a:solidFill>
              <a:latin typeface="Aptos Display" panose="020B0004020202020204" pitchFamily="34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en-GB" sz="1400" dirty="0">
                <a:solidFill>
                  <a:schemeClr val="tx1"/>
                </a:solidFill>
                <a:latin typeface="Aptos Display" panose="020B0004020202020204" pitchFamily="34" charset="0"/>
              </a:rPr>
              <a:t>The scheme has provided support to lower- and middle-income households. 64% of households had an overall income of £40,000 or less, and the majority of households who used the scheme bought a house under £200,000.</a:t>
            </a:r>
          </a:p>
          <a:p>
            <a:pPr marL="0" indent="0" algn="just">
              <a:spcBef>
                <a:spcPts val="0"/>
              </a:spcBef>
              <a:buNone/>
            </a:pPr>
            <a:endParaRPr lang="en-GB" sz="1400" dirty="0">
              <a:solidFill>
                <a:schemeClr val="tx1"/>
              </a:solidFill>
              <a:latin typeface="Aptos Display" panose="020B0004020202020204" pitchFamily="34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en-GB" sz="1400" dirty="0">
                <a:solidFill>
                  <a:schemeClr val="tx1"/>
                </a:solidFill>
                <a:latin typeface="Aptos Display" panose="020B0004020202020204" pitchFamily="34" charset="0"/>
              </a:rPr>
              <a:t>On average, every year the scheme has led to investments of £39.3 million in affordable housing, supported 4,400 jobs and generated £240 million in economic activity. </a:t>
            </a:r>
          </a:p>
          <a:p>
            <a:pPr marL="0" indent="0" algn="just">
              <a:spcBef>
                <a:spcPts val="0"/>
              </a:spcBef>
              <a:buNone/>
            </a:pPr>
            <a:endParaRPr lang="en-GB" sz="1400" dirty="0">
              <a:solidFill>
                <a:schemeClr val="tx1"/>
              </a:solidFill>
              <a:latin typeface="Aptos Display" panose="020B0004020202020204" pitchFamily="34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en-GB" sz="1400" dirty="0">
                <a:solidFill>
                  <a:schemeClr val="tx1"/>
                </a:solidFill>
                <a:latin typeface="Aptos Display" panose="020B0004020202020204" pitchFamily="34" charset="0"/>
              </a:rPr>
              <a:t>The scheme has also generated returns to the taxpayer of £6,500 per equity loan on average - £40 million in total – as the value of repaid Government equity loans is higher than their original value.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557989F-0100-30FD-D43B-82DC908A068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12160" y="6066602"/>
            <a:ext cx="865707" cy="719390"/>
          </a:xfrm>
          <a:prstGeom prst="rect">
            <a:avLst/>
          </a:prstGeom>
        </p:spPr>
      </p:pic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7C71F916-4EA0-55E4-40B6-F01ABD3DFA2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6585734"/>
              </p:ext>
            </p:extLst>
          </p:nvPr>
        </p:nvGraphicFramePr>
        <p:xfrm>
          <a:off x="3995936" y="1268760"/>
          <a:ext cx="5040560" cy="432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40415930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10BB2D-A06D-950E-F45C-01E321F803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latin typeface="Aptos Display" panose="020B0004020202020204" pitchFamily="34" charset="0"/>
              </a:rPr>
              <a:t>6. Carbon efficiency and energy bill savings of new homes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08828E1B-550D-DB80-6B63-BDA5DBE00402}"/>
              </a:ext>
            </a:extLst>
          </p:cNvPr>
          <p:cNvSpPr txBox="1">
            <a:spLocks/>
          </p:cNvSpPr>
          <p:nvPr/>
        </p:nvSpPr>
        <p:spPr bwMode="auto">
          <a:xfrm>
            <a:off x="179512" y="1354114"/>
            <a:ext cx="3600400" cy="360040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2500" lnSpcReduction="10000"/>
          </a:bodyPr>
          <a:lstStyle>
            <a:lvl1pPr marL="108491" indent="-108491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575">
                <a:solidFill>
                  <a:schemeClr val="tx2"/>
                </a:solidFill>
                <a:latin typeface="+mn-lt"/>
                <a:ea typeface="+mn-ea"/>
                <a:cs typeface="ＭＳ Ｐゴシック"/>
              </a:defRPr>
            </a:lvl1pPr>
            <a:lvl2pPr marL="235063" indent="-90409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350">
                <a:solidFill>
                  <a:schemeClr val="tx2"/>
                </a:solidFill>
                <a:latin typeface="+mn-lt"/>
                <a:ea typeface="+mn-ea"/>
                <a:cs typeface="ＭＳ Ｐゴシック"/>
              </a:defRPr>
            </a:lvl2pPr>
            <a:lvl3pPr marL="361635" indent="-72327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200">
                <a:solidFill>
                  <a:schemeClr val="tx2"/>
                </a:solidFill>
                <a:latin typeface="+mn-lt"/>
                <a:ea typeface="+mn-ea"/>
                <a:cs typeface="ＭＳ Ｐゴシック"/>
              </a:defRPr>
            </a:lvl3pPr>
            <a:lvl4pPr marL="506288" indent="-72327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050">
                <a:solidFill>
                  <a:schemeClr val="tx2"/>
                </a:solidFill>
                <a:latin typeface="+mn-lt"/>
                <a:ea typeface="+mn-ea"/>
                <a:cs typeface="ＭＳ Ｐゴシック"/>
              </a:defRPr>
            </a:lvl4pPr>
            <a:lvl5pPr marL="650943" indent="-72327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900">
                <a:solidFill>
                  <a:schemeClr val="tx2"/>
                </a:solidFill>
                <a:latin typeface="+mn-lt"/>
                <a:ea typeface="+mn-ea"/>
                <a:cs typeface="ＭＳ Ｐゴシック"/>
              </a:defRPr>
            </a:lvl5pPr>
            <a:lvl6pPr marL="795595" indent="-72327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633">
                <a:solidFill>
                  <a:schemeClr val="tx1"/>
                </a:solidFill>
                <a:latin typeface="+mn-lt"/>
                <a:ea typeface="+mn-ea"/>
              </a:defRPr>
            </a:lvl6pPr>
            <a:lvl7pPr marL="940250" indent="-72327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633">
                <a:solidFill>
                  <a:schemeClr val="tx1"/>
                </a:solidFill>
                <a:latin typeface="+mn-lt"/>
                <a:ea typeface="+mn-ea"/>
              </a:defRPr>
            </a:lvl7pPr>
            <a:lvl8pPr marL="1084904" indent="-72327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633">
                <a:solidFill>
                  <a:schemeClr val="tx1"/>
                </a:solidFill>
                <a:latin typeface="+mn-lt"/>
                <a:ea typeface="+mn-ea"/>
              </a:defRPr>
            </a:lvl8pPr>
            <a:lvl9pPr marL="1229558" indent="-72327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633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spcBef>
                <a:spcPts val="0"/>
              </a:spcBef>
              <a:buFontTx/>
              <a:buNone/>
            </a:pPr>
            <a:r>
              <a:rPr lang="en-GB" sz="1400" kern="0" dirty="0">
                <a:solidFill>
                  <a:schemeClr val="tx1"/>
                </a:solidFill>
                <a:latin typeface="Aptos Display" panose="020B0004020202020204" pitchFamily="34" charset="0"/>
              </a:rPr>
              <a:t>A key advantage for purchasers of new build homes is that they are considerably more energy efficient than their predecessors. </a:t>
            </a:r>
          </a:p>
          <a:p>
            <a:pPr marL="0" indent="0">
              <a:spcBef>
                <a:spcPts val="0"/>
              </a:spcBef>
              <a:buFontTx/>
              <a:buNone/>
            </a:pPr>
            <a:endParaRPr lang="en-GB" sz="1400" kern="0" dirty="0">
              <a:solidFill>
                <a:schemeClr val="tx1"/>
              </a:solidFill>
              <a:latin typeface="Aptos Display" panose="020B0004020202020204" pitchFamily="34" charset="0"/>
            </a:endParaRP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GB" sz="1400" kern="0" dirty="0">
                <a:solidFill>
                  <a:schemeClr val="tx1"/>
                </a:solidFill>
                <a:latin typeface="Aptos Display" panose="020B0004020202020204" pitchFamily="34" charset="0"/>
              </a:rPr>
              <a:t>93% of new build homes in Wales were rated with an EPC of B or above from April to June 2024, while only 5.7% of existing dwellings reached the same standard. </a:t>
            </a:r>
          </a:p>
          <a:p>
            <a:pPr marL="0" indent="0">
              <a:spcBef>
                <a:spcPts val="0"/>
              </a:spcBef>
              <a:buFontTx/>
              <a:buNone/>
            </a:pPr>
            <a:endParaRPr lang="en-GB" sz="1400" kern="0" dirty="0">
              <a:solidFill>
                <a:schemeClr val="tx1"/>
              </a:solidFill>
              <a:latin typeface="Aptos Display" panose="020B0004020202020204" pitchFamily="34" charset="0"/>
            </a:endParaRP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GB" sz="1400" kern="0" dirty="0">
                <a:solidFill>
                  <a:schemeClr val="tx1"/>
                </a:solidFill>
                <a:latin typeface="Aptos Display" panose="020B0004020202020204" pitchFamily="34" charset="0"/>
              </a:rPr>
              <a:t>New build homes also emit 61% less carbon a year, making energy bills up to 64% cheaper and emitting just 36% of the emissions of the average older property. The average new build buyer in England and Wales saves more than £2,200 a year on energy bills, averaging at £183 a month. </a:t>
            </a:r>
          </a:p>
          <a:p>
            <a:pPr marL="0" indent="0">
              <a:spcBef>
                <a:spcPts val="0"/>
              </a:spcBef>
              <a:buFontTx/>
              <a:buNone/>
            </a:pPr>
            <a:endParaRPr lang="en-GB" sz="1400" kern="0" dirty="0">
              <a:solidFill>
                <a:schemeClr val="tx1"/>
              </a:solidFill>
              <a:latin typeface="Aptos Display" panose="020B0004020202020204" pitchFamily="34" charset="0"/>
            </a:endParaRP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GB" sz="1400" kern="0" dirty="0">
                <a:solidFill>
                  <a:schemeClr val="tx1"/>
                </a:solidFill>
                <a:latin typeface="Aptos Display" panose="020B0004020202020204" pitchFamily="34" charset="0"/>
              </a:rPr>
              <a:t>New homes built from June 2023 under Part L will emit 73% less carbon than older homes, a saving of over 2.5 tonnes per property each year.</a:t>
            </a: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A9985C37-73DD-2397-EFA1-5EC12F7380E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17419434"/>
              </p:ext>
            </p:extLst>
          </p:nvPr>
        </p:nvGraphicFramePr>
        <p:xfrm>
          <a:off x="3923928" y="1498130"/>
          <a:ext cx="5112568" cy="33123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7" name="Picture 6">
            <a:extLst>
              <a:ext uri="{FF2B5EF4-FFF2-40B4-BE49-F238E27FC236}">
                <a16:creationId xmlns:a16="http://schemas.microsoft.com/office/drawing/2014/main" id="{7CA7C95C-6183-B98A-6706-7FEFFEC2EDD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47358" y="6066602"/>
            <a:ext cx="865707" cy="7193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35128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FA95AA-312E-4882-9603-F8788A4EB2CD}"/>
              </a:ext>
            </a:extLst>
          </p:cNvPr>
          <p:cNvSpPr txBox="1">
            <a:spLocks/>
          </p:cNvSpPr>
          <p:nvPr/>
        </p:nvSpPr>
        <p:spPr>
          <a:xfrm>
            <a:off x="467544" y="1231295"/>
            <a:ext cx="2302024" cy="4339644"/>
          </a:xfrm>
          <a:prstGeom prst="rect">
            <a:avLst/>
          </a:prstGeom>
          <a:solidFill>
            <a:schemeClr val="bg2"/>
          </a:solidFill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1200" dirty="0">
                <a:latin typeface="Aptos Display" panose="020B0004020202020204" pitchFamily="34" charset="0"/>
              </a:rPr>
              <a:t>The total number of residential property transactions in Wales in 2023/24 declined by 18% compared to 2022/23, falling from 53,490 to 43,940.</a:t>
            </a:r>
          </a:p>
          <a:p>
            <a:pPr marL="0" indent="0">
              <a:buNone/>
            </a:pPr>
            <a:r>
              <a:rPr lang="en-GB" sz="1200" dirty="0">
                <a:latin typeface="Aptos Display" panose="020B0004020202020204" pitchFamily="34" charset="0"/>
              </a:rPr>
              <a:t>However, the market is showing early signs of turning a corner. The provisional estimate of the number of residential transactions in Wales in August 2024 (the latest month for which data was available) was 4,520, up 10% from the same month in 2023 and up 6% from the previous month.</a:t>
            </a:r>
          </a:p>
          <a:p>
            <a:pPr marL="0" indent="0">
              <a:buNone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ptos Display" panose="020B0004020202020204" pitchFamily="34" charset="0"/>
                <a:ea typeface="ＭＳ Ｐゴシック" pitchFamily="34" charset="-128"/>
              </a:rPr>
              <a:t>Overall, housing transactions in recent years have been lower than the numbers seen during the 1990s and 2000s. In that period, typically 6-8% of the housing stock would change hands each year. Since 2008, this rate has hovered around 4%.</a:t>
            </a:r>
          </a:p>
          <a:p>
            <a:pPr marL="0" indent="0">
              <a:buNone/>
            </a:pPr>
            <a:endParaRPr lang="en-GB" sz="1200" dirty="0">
              <a:latin typeface="Aptos Display" panose="020B0004020202020204" pitchFamily="34" charset="0"/>
            </a:endParaRPr>
          </a:p>
          <a:p>
            <a:pPr marL="0" indent="0">
              <a:buNone/>
            </a:pPr>
            <a:endParaRPr lang="en-GB" sz="1200" dirty="0">
              <a:latin typeface="Aptos Display" panose="020B000402020202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5F09DDB-A7F3-45F9-BFB6-A8A86F7337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latin typeface="Aptos Display" panose="020B0004020202020204" pitchFamily="34" charset="0"/>
              </a:rPr>
              <a:t>7. Residential property transactions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C2B1871-4609-E1E0-485E-6C19CA527CF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35807" y="6066602"/>
            <a:ext cx="865707" cy="719390"/>
          </a:xfrm>
          <a:prstGeom prst="rect">
            <a:avLst/>
          </a:prstGeom>
        </p:spPr>
      </p:pic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7B0E1F15-B515-2258-FE69-A87CE14FD64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2080465"/>
              </p:ext>
            </p:extLst>
          </p:nvPr>
        </p:nvGraphicFramePr>
        <p:xfrm>
          <a:off x="2915816" y="1124744"/>
          <a:ext cx="5904656" cy="42301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2680581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C8613B8-0CB4-464C-86F4-D4E0938F0B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>
                <a:latin typeface="Aptos Display" panose="020B0004020202020204" pitchFamily="34" charset="0"/>
              </a:rPr>
              <a:t>8. New build and wider house prices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1D2D749-9782-4351-B011-0CC32927A3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51520" y="1124744"/>
            <a:ext cx="2520280" cy="4680520"/>
          </a:xfrm>
          <a:solidFill>
            <a:schemeClr val="bg2"/>
          </a:solidFill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GB" sz="1200" dirty="0">
                <a:solidFill>
                  <a:schemeClr val="tx1"/>
                </a:solidFill>
                <a:latin typeface="Aptos Display" panose="020B0004020202020204" pitchFamily="34" charset="0"/>
              </a:rPr>
              <a:t>The annual percentage change rate for average UK house prices was +2.2% in the year to July 2024 (the latest month for which figures are available). This was down from +2.7% in the year to June. As of July 2024, the average property price in the UK was £290,000 - £6,000 higher than a year ago.</a:t>
            </a:r>
          </a:p>
          <a:p>
            <a:pPr marL="0" indent="0">
              <a:buNone/>
            </a:pPr>
            <a:endParaRPr lang="en-GB" sz="1200" dirty="0">
              <a:solidFill>
                <a:schemeClr val="tx1"/>
              </a:solidFill>
              <a:latin typeface="Aptos Display" panose="020B0004020202020204" pitchFamily="34" charset="0"/>
            </a:endParaRPr>
          </a:p>
          <a:p>
            <a:pPr marL="0" indent="0">
              <a:buNone/>
            </a:pPr>
            <a:r>
              <a:rPr lang="en-GB" sz="1200" dirty="0">
                <a:solidFill>
                  <a:schemeClr val="tx1"/>
                </a:solidFill>
                <a:latin typeface="Aptos Display" panose="020B0004020202020204" pitchFamily="34" charset="0"/>
              </a:rPr>
              <a:t>In Wales, the annual change in the year to July was +2% and the average property value was £218,000. 14 of the 22 local authority areas showed an increase in average house prices in the 12 months to July. Monmouthshire had the highest growth, where the annual percentage change increased by +10% in the 12 months to July 2024. The lowest annual growth was in Gwynedd, where prices decreased by 3.8% in the year to July. </a:t>
            </a:r>
          </a:p>
          <a:p>
            <a:pPr marL="0" indent="0">
              <a:buNone/>
            </a:pPr>
            <a:endParaRPr lang="en-GB" sz="1200" dirty="0">
              <a:solidFill>
                <a:schemeClr val="tx1"/>
              </a:solidFill>
              <a:latin typeface="Aptos Display" panose="020B0004020202020204" pitchFamily="34" charset="0"/>
            </a:endParaRPr>
          </a:p>
          <a:p>
            <a:pPr marL="0" indent="0">
              <a:buNone/>
            </a:pPr>
            <a:r>
              <a:rPr lang="en-GB" sz="1200" dirty="0">
                <a:solidFill>
                  <a:schemeClr val="tx1"/>
                </a:solidFill>
                <a:latin typeface="Aptos Display" panose="020B0004020202020204" pitchFamily="34" charset="0"/>
              </a:rPr>
              <a:t>Furthermore, despite some claims to the contrary, new build prices have historically tracked the wider housing market and continue to do so.</a:t>
            </a:r>
          </a:p>
        </p:txBody>
      </p:sp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25A2B350-3902-2D12-6758-DA52DB82C99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71174945"/>
              </p:ext>
            </p:extLst>
          </p:nvPr>
        </p:nvGraphicFramePr>
        <p:xfrm>
          <a:off x="2987824" y="1263236"/>
          <a:ext cx="6015355" cy="41052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70901876"/>
      </p:ext>
    </p:extLst>
  </p:cSld>
  <p:clrMapOvr>
    <a:masterClrMapping/>
  </p:clrMapOvr>
</p:sld>
</file>

<file path=ppt/theme/theme1.xml><?xml version="1.0" encoding="utf-8"?>
<a:theme xmlns:a="http://schemas.openxmlformats.org/drawingml/2006/main" name="HBFThemePW2014">
  <a:themeElements>
    <a:clrScheme name="HBF 2018 v2">
      <a:dk1>
        <a:srgbClr val="000000"/>
      </a:dk1>
      <a:lt1>
        <a:sysClr val="window" lastClr="FFFFFF"/>
      </a:lt1>
      <a:dk2>
        <a:srgbClr val="003144"/>
      </a:dk2>
      <a:lt2>
        <a:srgbClr val="E9F7FC"/>
      </a:lt2>
      <a:accent1>
        <a:srgbClr val="53AAB1"/>
      </a:accent1>
      <a:accent2>
        <a:srgbClr val="E85355"/>
      </a:accent2>
      <a:accent3>
        <a:srgbClr val="64AA7D"/>
      </a:accent3>
      <a:accent4>
        <a:srgbClr val="79547F"/>
      </a:accent4>
      <a:accent5>
        <a:srgbClr val="F17BB0"/>
      </a:accent5>
      <a:accent6>
        <a:srgbClr val="CEDA6C"/>
      </a:accent6>
      <a:hlink>
        <a:srgbClr val="FAB72C"/>
      </a:hlink>
      <a:folHlink>
        <a:srgbClr val="94D7F3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ubtle Solids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Home Building by Numbers April 2018 v2.potx" id="{132B0E16-16B6-4D0D-8FE3-61DE58F3C580}" vid="{81FC5C99-3E62-46A9-A6FE-F2C65164DBB5}"/>
    </a:ext>
  </a:extLst>
</a:theme>
</file>

<file path=ppt/theme/theme2.xml><?xml version="1.0" encoding="utf-8"?>
<a:theme xmlns:a="http://schemas.openxmlformats.org/drawingml/2006/main" name="1_HBFThemePW2014">
  <a:themeElements>
    <a:clrScheme name="HBF 2018 v2">
      <a:dk1>
        <a:srgbClr val="000000"/>
      </a:dk1>
      <a:lt1>
        <a:sysClr val="window" lastClr="FFFFFF"/>
      </a:lt1>
      <a:dk2>
        <a:srgbClr val="003144"/>
      </a:dk2>
      <a:lt2>
        <a:srgbClr val="E9F7FC"/>
      </a:lt2>
      <a:accent1>
        <a:srgbClr val="53AAB1"/>
      </a:accent1>
      <a:accent2>
        <a:srgbClr val="E85355"/>
      </a:accent2>
      <a:accent3>
        <a:srgbClr val="64AA7D"/>
      </a:accent3>
      <a:accent4>
        <a:srgbClr val="79547F"/>
      </a:accent4>
      <a:accent5>
        <a:srgbClr val="F17BB0"/>
      </a:accent5>
      <a:accent6>
        <a:srgbClr val="CEDA6C"/>
      </a:accent6>
      <a:hlink>
        <a:srgbClr val="FAB72C"/>
      </a:hlink>
      <a:folHlink>
        <a:srgbClr val="94D7F3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ubtle Solids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Home Building by Numbers April 2018 v2.potx" id="{132B0E16-16B6-4D0D-8FE3-61DE58F3C580}" vid="{81FC5C99-3E62-46A9-A6FE-F2C65164DBB5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0E2841"/>
    </a:dk2>
    <a:lt2>
      <a:srgbClr val="E8E8E8"/>
    </a:lt2>
    <a:accent1>
      <a:srgbClr val="156082"/>
    </a:accent1>
    <a:accent2>
      <a:srgbClr val="E97132"/>
    </a:accent2>
    <a:accent3>
      <a:srgbClr val="196B24"/>
    </a:accent3>
    <a:accent4>
      <a:srgbClr val="0F9ED5"/>
    </a:accent4>
    <a:accent5>
      <a:srgbClr val="A02B93"/>
    </a:accent5>
    <a:accent6>
      <a:srgbClr val="4EA72E"/>
    </a:accent6>
    <a:hlink>
      <a:srgbClr val="467886"/>
    </a:hlink>
    <a:folHlink>
      <a:srgbClr val="96607D"/>
    </a:folHlink>
  </a:clrScheme>
  <a:fontScheme name="Office">
    <a:majorFont>
      <a:latin typeface="Aptos Display" panose="0211000402020202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Aptos" panose="0211000402020202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HBF 2018 v2">
    <a:dk1>
      <a:srgbClr val="000000"/>
    </a:dk1>
    <a:lt1>
      <a:sysClr val="window" lastClr="FFFFFF"/>
    </a:lt1>
    <a:dk2>
      <a:srgbClr val="003144"/>
    </a:dk2>
    <a:lt2>
      <a:srgbClr val="E9F7FC"/>
    </a:lt2>
    <a:accent1>
      <a:srgbClr val="53AAB1"/>
    </a:accent1>
    <a:accent2>
      <a:srgbClr val="E85355"/>
    </a:accent2>
    <a:accent3>
      <a:srgbClr val="64AA7D"/>
    </a:accent3>
    <a:accent4>
      <a:srgbClr val="79547F"/>
    </a:accent4>
    <a:accent5>
      <a:srgbClr val="F17BB0"/>
    </a:accent5>
    <a:accent6>
      <a:srgbClr val="CEDA6C"/>
    </a:accent6>
    <a:hlink>
      <a:srgbClr val="FAB72C"/>
    </a:hlink>
    <a:folHlink>
      <a:srgbClr val="94D7F3"/>
    </a:folHlink>
  </a:clrScheme>
  <a:fontScheme name="Arial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Subtle Solids">
    <a:fillStyleLst>
      <a:solidFill>
        <a:schemeClr val="phClr"/>
      </a:solidFill>
      <a:solidFill>
        <a:schemeClr val="phClr">
          <a:tint val="65000"/>
        </a:schemeClr>
      </a:solidFill>
      <a:solidFill>
        <a:schemeClr val="phClr">
          <a:shade val="80000"/>
          <a:satMod val="150000"/>
        </a:schemeClr>
      </a:solidFill>
    </a:fillStyleLst>
    <a:lnStyleLst>
      <a:ln w="9525" cap="flat" cmpd="sng" algn="ctr">
        <a:solidFill>
          <a:schemeClr val="phClr"/>
        </a:solidFill>
        <a:prstDash val="solid"/>
      </a:ln>
      <a:ln w="10795" cap="flat" cmpd="sng" algn="ctr">
        <a:solidFill>
          <a:schemeClr val="phClr"/>
        </a:solidFill>
        <a:prstDash val="solid"/>
      </a:ln>
      <a:ln w="17145" cap="flat" cmpd="sng" algn="ctr">
        <a:solidFill>
          <a:schemeClr val="phClr">
            <a:shade val="95000"/>
            <a:alpha val="50000"/>
            <a:satMod val="150000"/>
          </a:schemeClr>
        </a:solidFill>
        <a:prstDash val="solid"/>
      </a:ln>
    </a:lnStyleLst>
    <a:effectStyleLst>
      <a:effectStyle>
        <a:effectLst/>
      </a:effectStyle>
      <a:effectStyle>
        <a:effectLst/>
      </a:effectStyle>
      <a:effectStyle>
        <a:effectLst>
          <a:outerShdw blurRad="44450" dist="13970" dir="5400000" algn="ctr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twoPt" dir="tl"/>
        </a:scene3d>
        <a:sp3d prstMaterial="flat">
          <a:bevelT w="12700" h="25400" prst="coolSlant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ACEACC4E1CDCF488D376413A381FD22" ma:contentTypeVersion="18" ma:contentTypeDescription="Create a new document." ma:contentTypeScope="" ma:versionID="91c4331bd6048fd14331874862854f5f">
  <xsd:schema xmlns:xsd="http://www.w3.org/2001/XMLSchema" xmlns:xs="http://www.w3.org/2001/XMLSchema" xmlns:p="http://schemas.microsoft.com/office/2006/metadata/properties" xmlns:ns2="382e5495-6889-451e-8447-25219879d4f2" xmlns:ns3="98c4065d-ab90-4030-91ac-239e56608fbb" targetNamespace="http://schemas.microsoft.com/office/2006/metadata/properties" ma:root="true" ma:fieldsID="63ebf969025ffdc29f79f0c11859810a" ns2:_="" ns3:_="">
    <xsd:import namespace="382e5495-6889-451e-8447-25219879d4f2"/>
    <xsd:import namespace="98c4065d-ab90-4030-91ac-239e56608fb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LengthInSeconds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82e5495-6889-451e-8447-25219879d4f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LengthInSeconds" ma:index="1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5c48f749-fadf-4388-88e9-b8f5d78bb6b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c4065d-ab90-4030-91ac-239e56608fbb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2ad3b124-f129-47eb-af8a-2eceb59fbcab}" ma:internalName="TaxCatchAll" ma:showField="CatchAllData" ma:web="98c4065d-ab90-4030-91ac-239e56608fb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382e5495-6889-451e-8447-25219879d4f2">
      <Terms xmlns="http://schemas.microsoft.com/office/infopath/2007/PartnerControls"/>
    </lcf76f155ced4ddcb4097134ff3c332f>
    <TaxCatchAll xmlns="98c4065d-ab90-4030-91ac-239e56608fbb" xsi:nil="true"/>
  </documentManagement>
</p:properties>
</file>

<file path=customXml/itemProps1.xml><?xml version="1.0" encoding="utf-8"?>
<ds:datastoreItem xmlns:ds="http://schemas.openxmlformats.org/officeDocument/2006/customXml" ds:itemID="{C60E2E33-4510-46CA-92FC-7C2124CAB82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7F2B99E-DDC0-4E5B-AA30-B3950710D1A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82e5495-6889-451e-8447-25219879d4f2"/>
    <ds:schemaRef ds:uri="98c4065d-ab90-4030-91ac-239e56608fb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FF9801AA-21A3-48D1-AC42-B387F891E35E}">
  <ds:schemaRefs>
    <ds:schemaRef ds:uri="http://purl.org/dc/dcmitype/"/>
    <ds:schemaRef ds:uri="98c4065d-ab90-4030-91ac-239e56608fbb"/>
    <ds:schemaRef ds:uri="http://schemas.openxmlformats.org/package/2006/metadata/core-properties"/>
    <ds:schemaRef ds:uri="http://schemas.microsoft.com/office/2006/documentManagement/types"/>
    <ds:schemaRef ds:uri="382e5495-6889-451e-8447-25219879d4f2"/>
    <ds:schemaRef ds:uri="http://purl.org/dc/elements/1.1/"/>
    <ds:schemaRef ds:uri="http://schemas.microsoft.com/office/2006/metadata/properties"/>
    <ds:schemaRef ds:uri="http://www.w3.org/XML/1998/namespace"/>
    <ds:schemaRef ds:uri="http://schemas.microsoft.com/office/infopath/2007/PartnerControls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Home Building By Numbers October 2024</Template>
  <TotalTime>65</TotalTime>
  <Words>1659</Words>
  <Application>Microsoft Office PowerPoint</Application>
  <PresentationFormat>On-screen Show (4:3)</PresentationFormat>
  <Paragraphs>110</Paragraphs>
  <Slides>12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Aptos Display</vt:lpstr>
      <vt:lpstr>Arial</vt:lpstr>
      <vt:lpstr>AvenirNext LT Pro Regular</vt:lpstr>
      <vt:lpstr>Calibri</vt:lpstr>
      <vt:lpstr>HBFThemePW2014</vt:lpstr>
      <vt:lpstr>1_HBFThemePW2014</vt:lpstr>
      <vt:lpstr>Home Building By numbers: WALES  OCTOBER 2024</vt:lpstr>
      <vt:lpstr>1. Housing Supply</vt:lpstr>
      <vt:lpstr>2. Socioeconomic contribution of the home building industry</vt:lpstr>
      <vt:lpstr>3. Recent planning permissions</vt:lpstr>
      <vt:lpstr>4. Affordable Housing</vt:lpstr>
      <vt:lpstr>5. Help to Buy Wales</vt:lpstr>
      <vt:lpstr>6. Carbon efficiency and energy bill savings of new homes</vt:lpstr>
      <vt:lpstr>7. Residential property transactions</vt:lpstr>
      <vt:lpstr>8. New build and wider house prices</vt:lpstr>
      <vt:lpstr>9. The home building workforce</vt:lpstr>
      <vt:lpstr>Other key statistics and figures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Laurence Thompson</dc:creator>
  <cp:lastModifiedBy>Laurence Thompson</cp:lastModifiedBy>
  <cp:revision>1</cp:revision>
  <cp:lastPrinted>2018-03-13T10:39:02Z</cp:lastPrinted>
  <dcterms:created xsi:type="dcterms:W3CDTF">2024-10-01T12:14:14Z</dcterms:created>
  <dcterms:modified xsi:type="dcterms:W3CDTF">2024-10-01T13:21:17Z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0x0101005ACEACC4E1CDCF488D376413A381FD22</vt:lpwstr>
  </property>
  <property fmtid="{D5CDD505-2E9C-101B-9397-08002B2CF9AE}" pid="3" name="Order">
    <vt:r8>14874200</vt:r8>
  </property>
  <property fmtid="{D5CDD505-2E9C-101B-9397-08002B2CF9AE}" pid="4" name="MediaServiceImageTags">
    <vt:lpwstr/>
  </property>
</Properties>
</file>