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4"/>
  </p:handoutMasterIdLst>
  <p:sldIdLst>
    <p:sldId id="258" r:id="rId2"/>
    <p:sldId id="259" r:id="rId3"/>
    <p:sldId id="301" r:id="rId4"/>
    <p:sldId id="315" r:id="rId5"/>
    <p:sldId id="312" r:id="rId6"/>
    <p:sldId id="309" r:id="rId7"/>
    <p:sldId id="273" r:id="rId8"/>
    <p:sldId id="274" r:id="rId9"/>
    <p:sldId id="268" r:id="rId10"/>
    <p:sldId id="283" r:id="rId11"/>
    <p:sldId id="271" r:id="rId12"/>
    <p:sldId id="278" r:id="rId13"/>
    <p:sldId id="284" r:id="rId14"/>
    <p:sldId id="299" r:id="rId15"/>
    <p:sldId id="285" r:id="rId16"/>
    <p:sldId id="260" r:id="rId17"/>
    <p:sldId id="276" r:id="rId18"/>
    <p:sldId id="295" r:id="rId19"/>
    <p:sldId id="277" r:id="rId20"/>
    <p:sldId id="279" r:id="rId21"/>
    <p:sldId id="280" r:id="rId22"/>
    <p:sldId id="272" r:id="rId23"/>
    <p:sldId id="275" r:id="rId24"/>
    <p:sldId id="269" r:id="rId25"/>
    <p:sldId id="270" r:id="rId26"/>
    <p:sldId id="289" r:id="rId27"/>
    <p:sldId id="287" r:id="rId28"/>
    <p:sldId id="300" r:id="rId29"/>
    <p:sldId id="286" r:id="rId30"/>
    <p:sldId id="298" r:id="rId31"/>
    <p:sldId id="265" r:id="rId32"/>
    <p:sldId id="311" r:id="rId33"/>
    <p:sldId id="266" r:id="rId34"/>
    <p:sldId id="314" r:id="rId35"/>
    <p:sldId id="310" r:id="rId36"/>
    <p:sldId id="313" r:id="rId37"/>
    <p:sldId id="288" r:id="rId38"/>
    <p:sldId id="303" r:id="rId39"/>
    <p:sldId id="267" r:id="rId40"/>
    <p:sldId id="291" r:id="rId41"/>
    <p:sldId id="261" r:id="rId42"/>
    <p:sldId id="264" r:id="rId4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8A03A-BE99-45E1-8855-7C801CC6C8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B948F-47F2-4A84-833F-E941859911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788CC-3721-4C6F-82AE-50673CAFFE29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8C3C0-095D-451E-9FF2-81DECDE510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2A145-772C-4417-873B-770DC5E78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9F18B-36FB-46F7-A092-30A1698B05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048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3804"/>
            <a:ext cx="7772400" cy="1283199"/>
          </a:xfrm>
          <a:noFill/>
        </p:spPr>
        <p:txBody>
          <a:bodyPr>
            <a:normAutofit/>
          </a:bodyPr>
          <a:lstStyle>
            <a:lvl1pPr algn="ctr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3465"/>
            <a:ext cx="6400800" cy="14563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3"/>
                </a:solidFill>
              </a:defRPr>
            </a:lvl1pPr>
            <a:lvl2pPr marL="192873" indent="0" algn="ctr">
              <a:buNone/>
              <a:defRPr/>
            </a:lvl2pPr>
            <a:lvl3pPr marL="385744" indent="0" algn="ctr">
              <a:buNone/>
              <a:defRPr/>
            </a:lvl3pPr>
            <a:lvl4pPr marL="578616" indent="0" algn="ctr">
              <a:buNone/>
              <a:defRPr/>
            </a:lvl4pPr>
            <a:lvl5pPr marL="771487" indent="0" algn="ctr">
              <a:buNone/>
              <a:defRPr/>
            </a:lvl5pPr>
            <a:lvl6pPr marL="964359" indent="0" algn="ctr">
              <a:buNone/>
              <a:defRPr/>
            </a:lvl6pPr>
            <a:lvl7pPr marL="1157230" indent="0" algn="ctr">
              <a:buNone/>
              <a:defRPr/>
            </a:lvl7pPr>
            <a:lvl8pPr marL="1350102" indent="0" algn="ctr">
              <a:buNone/>
              <a:defRPr/>
            </a:lvl8pPr>
            <a:lvl9pPr marL="154297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3356992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2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0671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6189"/>
            <a:ext cx="5111750" cy="5349057"/>
          </a:xfrm>
        </p:spPr>
        <p:txBody>
          <a:bodyPr/>
          <a:lstStyle>
            <a:lvl1pPr>
              <a:defRPr sz="1351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268761"/>
            <a:ext cx="3008313" cy="4176464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25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302422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632"/>
            <a:ext cx="5486400" cy="4114800"/>
          </a:xfrm>
        </p:spPr>
        <p:txBody>
          <a:bodyPr/>
          <a:lstStyle>
            <a:lvl1pPr marL="0" indent="0">
              <a:buNone/>
              <a:defRPr sz="1351"/>
            </a:lvl1pPr>
            <a:lvl2pPr marL="192873" indent="0">
              <a:buNone/>
              <a:defRPr sz="1181"/>
            </a:lvl2pPr>
            <a:lvl3pPr marL="385744" indent="0">
              <a:buNone/>
              <a:defRPr sz="1013"/>
            </a:lvl3pPr>
            <a:lvl4pPr marL="578616" indent="0">
              <a:buNone/>
              <a:defRPr sz="844"/>
            </a:lvl4pPr>
            <a:lvl5pPr marL="771487" indent="0">
              <a:buNone/>
              <a:defRPr sz="844"/>
            </a:lvl5pPr>
            <a:lvl6pPr marL="964359" indent="0">
              <a:buNone/>
              <a:defRPr sz="844"/>
            </a:lvl6pPr>
            <a:lvl7pPr marL="1157230" indent="0">
              <a:buNone/>
              <a:defRPr sz="844"/>
            </a:lvl7pPr>
            <a:lvl8pPr marL="1350102" indent="0">
              <a:buNone/>
              <a:defRPr sz="844"/>
            </a:lvl8pPr>
            <a:lvl9pPr marL="1542973" indent="0">
              <a:buNone/>
              <a:defRPr sz="84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648072"/>
          </a:xfrm>
        </p:spPr>
        <p:txBody>
          <a:bodyPr/>
          <a:lstStyle>
            <a:lvl1pPr marL="0" indent="0">
              <a:buNone/>
              <a:defRPr sz="591"/>
            </a:lvl1pPr>
            <a:lvl2pPr marL="192873" indent="0">
              <a:buNone/>
              <a:defRPr sz="507"/>
            </a:lvl2pPr>
            <a:lvl3pPr marL="385744" indent="0">
              <a:buNone/>
              <a:defRPr sz="421"/>
            </a:lvl3pPr>
            <a:lvl4pPr marL="578616" indent="0">
              <a:buNone/>
              <a:defRPr sz="380"/>
            </a:lvl4pPr>
            <a:lvl5pPr marL="771487" indent="0">
              <a:buNone/>
              <a:defRPr sz="380"/>
            </a:lvl5pPr>
            <a:lvl6pPr marL="964359" indent="0">
              <a:buNone/>
              <a:defRPr sz="380"/>
            </a:lvl6pPr>
            <a:lvl7pPr marL="1157230" indent="0">
              <a:buNone/>
              <a:defRPr sz="380"/>
            </a:lvl7pPr>
            <a:lvl8pPr marL="1350102" indent="0">
              <a:buNone/>
              <a:defRPr sz="380"/>
            </a:lvl8pPr>
            <a:lvl9pPr marL="1542973" indent="0">
              <a:buNone/>
              <a:defRPr sz="3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80728"/>
            <a:ext cx="7772400" cy="44028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85800" y="908720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2200" y="195605"/>
            <a:ext cx="1943100" cy="5486400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5300" y="195605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9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39953" y="1593451"/>
            <a:ext cx="330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i="1" dirty="0">
                <a:solidFill>
                  <a:schemeClr val="bg1"/>
                </a:solidFill>
              </a:rPr>
              <a:t>The voice of the home building industry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291" y="6261006"/>
            <a:ext cx="5790616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b="0" dirty="0">
                <a:solidFill>
                  <a:schemeClr val="accent3"/>
                </a:solidFill>
              </a:rPr>
              <a:t>www.hbf.co.uk</a:t>
            </a:r>
            <a:r>
              <a:rPr lang="en-GB" sz="1013" b="0" dirty="0">
                <a:solidFill>
                  <a:schemeClr val="bg1"/>
                </a:solidFill>
              </a:rPr>
              <a:t> |</a:t>
            </a:r>
            <a:r>
              <a:rPr lang="en-GB" sz="1013" b="0" baseline="0" dirty="0">
                <a:solidFill>
                  <a:schemeClr val="bg1"/>
                </a:solidFill>
              </a:rPr>
              <a:t> 0207 960 1600 | twitter: </a:t>
            </a:r>
            <a:r>
              <a:rPr lang="en-GB" sz="1013" b="0" baseline="0" dirty="0">
                <a:solidFill>
                  <a:schemeClr val="accent3"/>
                </a:solidFill>
              </a:rPr>
              <a:t>@</a:t>
            </a:r>
            <a:r>
              <a:rPr lang="en-GB" sz="1013" b="0" baseline="0" dirty="0" err="1">
                <a:solidFill>
                  <a:schemeClr val="accent3"/>
                </a:solidFill>
              </a:rPr>
              <a:t>homebuildersfed</a:t>
            </a:r>
            <a:endParaRPr lang="en-GB" sz="1013" b="0" dirty="0"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6" y="1449516"/>
            <a:ext cx="2023286" cy="19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26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1129"/>
            <a:ext cx="7772400" cy="897354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558749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42038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7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579" y="2042456"/>
            <a:ext cx="7772400" cy="1362075"/>
          </a:xfrm>
        </p:spPr>
        <p:txBody>
          <a:bodyPr anchor="t">
            <a:normAutofit/>
          </a:bodyPr>
          <a:lstStyle>
            <a:lvl1pPr algn="ctr">
              <a:defRPr sz="28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849"/>
            <a:ext cx="7772400" cy="90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82082"/>
            <a:ext cx="3810000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12" y="1196752"/>
            <a:ext cx="3778188" cy="4407158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85800" y="980728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1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7419"/>
            <a:ext cx="4040188" cy="537383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84781"/>
            <a:ext cx="4040188" cy="4032453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947419"/>
            <a:ext cx="4041775" cy="537385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73" indent="0">
              <a:buNone/>
              <a:defRPr sz="844" b="1"/>
            </a:lvl2pPr>
            <a:lvl3pPr marL="385744" indent="0">
              <a:buNone/>
              <a:defRPr sz="760" b="1"/>
            </a:lvl3pPr>
            <a:lvl4pPr marL="578616" indent="0">
              <a:buNone/>
              <a:defRPr sz="675" b="1"/>
            </a:lvl4pPr>
            <a:lvl5pPr marL="771487" indent="0">
              <a:buNone/>
              <a:defRPr sz="675" b="1"/>
            </a:lvl5pPr>
            <a:lvl6pPr marL="964359" indent="0">
              <a:buNone/>
              <a:defRPr sz="675" b="1"/>
            </a:lvl6pPr>
            <a:lvl7pPr marL="1157230" indent="0">
              <a:buNone/>
              <a:defRPr sz="675" b="1"/>
            </a:lvl7pPr>
            <a:lvl8pPr marL="1350102" indent="0">
              <a:buNone/>
              <a:defRPr sz="675" b="1"/>
            </a:lvl8pPr>
            <a:lvl9pPr marL="1542973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484782"/>
            <a:ext cx="4041775" cy="4032451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57200" y="908720"/>
            <a:ext cx="8273262" cy="3867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5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008"/>
            <a:ext cx="7772400" cy="9087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9703" y="1006129"/>
            <a:ext cx="77724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>
          <a:xfrm>
            <a:off x="403920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>
          <a:xfrm>
            <a:off x="2726178" y="63080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277604" y="63029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20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0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">
    <p:bg>
      <p:bgPr>
        <a:solidFill>
          <a:srgbClr val="1E2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8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olid fill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5935135"/>
            <a:ext cx="9144000" cy="9228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66" y="6121401"/>
            <a:ext cx="651934" cy="651934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pPr/>
              <a:t>05/07/2017</a:t>
            </a:fld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4D083689-E18E-4638-B0F5-2E187FFF8F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6028660"/>
            <a:ext cx="9144000" cy="829340"/>
          </a:xfrm>
          <a:prstGeom prst="rect">
            <a:avLst/>
          </a:prstGeom>
          <a:solidFill>
            <a:srgbClr val="1E241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417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9830"/>
            <a:ext cx="7772400" cy="446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AFD90CE-6A13-4FED-B186-521ECFE0226C}" type="datetimeFigureOut">
              <a:rPr lang="en-GB" smtClean="0"/>
              <a:t>05/07/2017</a:t>
            </a:fld>
            <a:endParaRPr lang="en-GB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3778" y="615561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125204" y="615050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083689-E18E-4638-B0F5-2E187FFF8F64}" type="slidenum">
              <a:rPr lang="en-GB" smtClean="0"/>
              <a:t>‹#›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97" y="6120795"/>
            <a:ext cx="767008" cy="64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3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6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56">
          <a:solidFill>
            <a:srgbClr val="6E7768"/>
          </a:solidFill>
          <a:latin typeface="Arial" charset="0"/>
          <a:ea typeface="ＭＳ Ｐゴシック" pitchFamily="1" charset="-128"/>
          <a:cs typeface="ＭＳ Ｐゴシック"/>
        </a:defRPr>
      </a:lvl5pPr>
      <a:lvl6pPr marL="192873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385744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578616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771487" algn="ctr" rtl="0" eaLnBrk="1" fontAlgn="base" hangingPunct="1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44655" indent="-144655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313417" indent="-12054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482180" indent="-96436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675051" indent="-96436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867924" indent="-96436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60793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6pPr>
      <a:lvl7pPr marL="1253667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7pPr>
      <a:lvl8pPr marL="1446539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8pPr>
      <a:lvl9pPr marL="1639410" indent="-96436" algn="l" rtl="0" eaLnBrk="1" fontAlgn="base" hangingPunct="1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44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16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487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359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30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02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2973" algn="l" defTabSz="385744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Digital Construction Session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Craig C Ferrans </a:t>
            </a:r>
            <a:r>
              <a:rPr lang="en-GB" sz="1400" dirty="0"/>
              <a:t>MCIAT</a:t>
            </a:r>
            <a:r>
              <a:rPr lang="en-GB" sz="2200" dirty="0"/>
              <a:t> – HBF Technical Director</a:t>
            </a:r>
          </a:p>
        </p:txBody>
      </p:sp>
    </p:spTree>
    <p:extLst>
      <p:ext uri="{BB962C8B-B14F-4D97-AF65-F5344CB8AC3E}">
        <p14:creationId xmlns:p14="http://schemas.microsoft.com/office/powerpoint/2010/main" val="399396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Taking the Plunge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60" y="1258958"/>
            <a:ext cx="6156831" cy="449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7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2011 Software was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Only Central Team used Revit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BIM content was created by Miller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Incredibly steep learning curve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Internal service levels maintained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standard house types drawn in native Revit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Original working drawing packs replicated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08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Views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66241"/>
            <a:ext cx="7772400" cy="4183380"/>
          </a:xfrm>
        </p:spPr>
      </p:pic>
    </p:spTree>
    <p:extLst>
      <p:ext uri="{BB962C8B-B14F-4D97-AF65-F5344CB8AC3E}">
        <p14:creationId xmlns:p14="http://schemas.microsoft.com/office/powerpoint/2010/main" val="162768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Drawing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4" y="1350788"/>
            <a:ext cx="7771452" cy="4375083"/>
          </a:xfrm>
        </p:spPr>
      </p:pic>
    </p:spTree>
    <p:extLst>
      <p:ext uri="{BB962C8B-B14F-4D97-AF65-F5344CB8AC3E}">
        <p14:creationId xmlns:p14="http://schemas.microsoft.com/office/powerpoint/2010/main" val="102601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Internal Design</a:t>
            </a:r>
          </a:p>
        </p:txBody>
      </p:sp>
      <p:pic>
        <p:nvPicPr>
          <p:cNvPr id="11" name="Picture 2" descr="C:\Users\tomhall\Desktop\Testing Files\Rendering Test File\Interiors\Renders\504_Shakespear_-_Kitchen_Render.rvt_2014-Mar-04_08-52-37AM-000_3D_Vie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20" y="1222783"/>
            <a:ext cx="5751759" cy="45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9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95" y="1350788"/>
            <a:ext cx="6143610" cy="4375083"/>
          </a:xfrm>
        </p:spPr>
      </p:pic>
    </p:spTree>
    <p:extLst>
      <p:ext uri="{BB962C8B-B14F-4D97-AF65-F5344CB8AC3E}">
        <p14:creationId xmlns:p14="http://schemas.microsoft.com/office/powerpoint/2010/main" val="252074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Terminology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2653"/>
            <a:ext cx="3810000" cy="370794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50" y="1670026"/>
            <a:ext cx="3778250" cy="3301774"/>
          </a:xfrm>
        </p:spPr>
      </p:pic>
      <p:sp>
        <p:nvSpPr>
          <p:cNvPr id="9" name="TextBox 8"/>
          <p:cNvSpPr txBox="1"/>
          <p:nvPr/>
        </p:nvSpPr>
        <p:spPr>
          <a:xfrm>
            <a:off x="2014331" y="5393636"/>
            <a:ext cx="11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Blocks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5615" y="5393636"/>
            <a:ext cx="1441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Family’s</a:t>
            </a:r>
          </a:p>
        </p:txBody>
      </p:sp>
    </p:spTree>
    <p:extLst>
      <p:ext uri="{BB962C8B-B14F-4D97-AF65-F5344CB8AC3E}">
        <p14:creationId xmlns:p14="http://schemas.microsoft.com/office/powerpoint/2010/main" val="1836818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Family Creation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8227"/>
            <a:ext cx="7727489" cy="4346713"/>
          </a:xfrm>
        </p:spPr>
      </p:pic>
    </p:spTree>
    <p:extLst>
      <p:ext uri="{BB962C8B-B14F-4D97-AF65-F5344CB8AC3E}">
        <p14:creationId xmlns:p14="http://schemas.microsoft.com/office/powerpoint/2010/main" val="1247274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Asset Data Examples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Product details</a:t>
            </a:r>
          </a:p>
          <a:p>
            <a:endParaRPr lang="en-US" sz="800" dirty="0"/>
          </a:p>
          <a:p>
            <a:r>
              <a:rPr lang="en-US" sz="2000" dirty="0"/>
              <a:t>Maintenance schedules </a:t>
            </a:r>
          </a:p>
          <a:p>
            <a:endParaRPr lang="en-US" sz="1000" dirty="0"/>
          </a:p>
          <a:p>
            <a:r>
              <a:rPr lang="en-US" sz="2000" dirty="0"/>
              <a:t>Contractual &amp; guarantee information</a:t>
            </a:r>
          </a:p>
          <a:p>
            <a:endParaRPr lang="en-US" sz="1000" dirty="0"/>
          </a:p>
          <a:p>
            <a:r>
              <a:rPr lang="en-US" sz="2000" dirty="0"/>
              <a:t>Thermal Details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Travel distances</a:t>
            </a:r>
          </a:p>
          <a:p>
            <a:endParaRPr lang="en-US" sz="1000" dirty="0"/>
          </a:p>
          <a:p>
            <a:r>
              <a:rPr lang="en-US" sz="2000" dirty="0"/>
              <a:t>Installation instructions</a:t>
            </a:r>
          </a:p>
          <a:p>
            <a:endParaRPr lang="en-US" sz="1000" dirty="0"/>
          </a:p>
          <a:p>
            <a:r>
              <a:rPr lang="en-US" sz="2000" dirty="0"/>
              <a:t>Quantities</a:t>
            </a:r>
          </a:p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Costs</a:t>
            </a:r>
          </a:p>
          <a:p>
            <a:endParaRPr lang="en-US" sz="1000" dirty="0"/>
          </a:p>
          <a:p>
            <a:r>
              <a:rPr lang="en-US" sz="2000" dirty="0"/>
              <a:t>Storage</a:t>
            </a:r>
          </a:p>
          <a:p>
            <a:endParaRPr lang="en-US" sz="1000" dirty="0"/>
          </a:p>
          <a:p>
            <a:r>
              <a:rPr lang="en-US" sz="2000" dirty="0"/>
              <a:t>Delivery times </a:t>
            </a:r>
          </a:p>
          <a:p>
            <a:endParaRPr lang="en-US" sz="800" dirty="0"/>
          </a:p>
          <a:p>
            <a:r>
              <a:rPr lang="en-US" sz="2000" dirty="0"/>
              <a:t>Health and Safety</a:t>
            </a:r>
          </a:p>
          <a:p>
            <a:endParaRPr lang="en-US" sz="1000" dirty="0"/>
          </a:p>
          <a:p>
            <a:r>
              <a:rPr lang="en-US" sz="2000" dirty="0"/>
              <a:t>Recycling &amp; disposal suggestions</a:t>
            </a:r>
          </a:p>
          <a:p>
            <a:endParaRPr lang="en-US" sz="1000" dirty="0"/>
          </a:p>
          <a:p>
            <a:r>
              <a:rPr lang="en-US" sz="2000" dirty="0"/>
              <a:t>URL’s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673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Schedules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6105"/>
            <a:ext cx="7772400" cy="2934646"/>
          </a:xfrm>
        </p:spPr>
      </p:pic>
    </p:spTree>
    <p:extLst>
      <p:ext uri="{BB962C8B-B14F-4D97-AF65-F5344CB8AC3E}">
        <p14:creationId xmlns:p14="http://schemas.microsoft.com/office/powerpoint/2010/main" val="49268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Introductions</a:t>
            </a:r>
          </a:p>
          <a:p>
            <a:endParaRPr lang="en-GB" sz="1000" dirty="0"/>
          </a:p>
          <a:p>
            <a:r>
              <a:rPr lang="en-GB" dirty="0"/>
              <a:t>What is BIM (Building Information Modelling)?</a:t>
            </a:r>
            <a:endParaRPr lang="en-GB" sz="1000" dirty="0"/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House Builders Journey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Supply Chain Support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Deliverables</a:t>
            </a:r>
          </a:p>
          <a:p>
            <a:endParaRPr lang="en-GB" sz="1100" dirty="0"/>
          </a:p>
          <a:p>
            <a:r>
              <a:rPr lang="en-GB" dirty="0"/>
              <a:t>Benefits of Digital Construction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HBF response 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Q&amp;A Session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28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Exporting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2398"/>
            <a:ext cx="7772400" cy="3952557"/>
          </a:xfrm>
        </p:spPr>
      </p:pic>
    </p:spTree>
    <p:extLst>
      <p:ext uri="{BB962C8B-B14F-4D97-AF65-F5344CB8AC3E}">
        <p14:creationId xmlns:p14="http://schemas.microsoft.com/office/powerpoint/2010/main" val="177175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Tail Chasing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72" y="1179443"/>
            <a:ext cx="4732656" cy="4717774"/>
          </a:xfrm>
        </p:spPr>
      </p:pic>
    </p:spTree>
    <p:extLst>
      <p:ext uri="{BB962C8B-B14F-4D97-AF65-F5344CB8AC3E}">
        <p14:creationId xmlns:p14="http://schemas.microsoft.com/office/powerpoint/2010/main" val="398752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 Support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843" y="1152940"/>
            <a:ext cx="4727230" cy="4727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023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86" y="3255890"/>
            <a:ext cx="5652069" cy="26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Contribute in different 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 BIM content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directly within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Schedule information &amp; drawings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103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to align BIM schedules with build </a:t>
            </a:r>
            <a:r>
              <a:rPr lang="en-US" dirty="0" err="1"/>
              <a:t>programme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Delivery dates &amp; requirements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JIT deliveries?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stock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Focused stock levels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Right product &amp; right time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Visibility of forecasted requirement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26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Component &amp; specification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Use in subcontract tenders</a:t>
            </a:r>
          </a:p>
          <a:p>
            <a:pPr marL="377825" lvl="2" indent="0">
              <a:buNone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Compliance; less interpretation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Consistent and accurate costings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Increased cost knowledge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Improvement in installation quality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3575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Less errors; reduced wastage</a:t>
            </a:r>
          </a:p>
          <a:p>
            <a:pPr marL="663575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229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50788"/>
            <a:ext cx="7772400" cy="4375083"/>
          </a:xfrm>
        </p:spPr>
      </p:pic>
    </p:spTree>
    <p:extLst>
      <p:ext uri="{BB962C8B-B14F-4D97-AF65-F5344CB8AC3E}">
        <p14:creationId xmlns:p14="http://schemas.microsoft.com/office/powerpoint/2010/main" val="3902037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Street Scenes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0" y="1041192"/>
            <a:ext cx="6070819" cy="4922286"/>
          </a:xfrm>
        </p:spPr>
      </p:pic>
    </p:spTree>
    <p:extLst>
      <p:ext uri="{BB962C8B-B14F-4D97-AF65-F5344CB8AC3E}">
        <p14:creationId xmlns:p14="http://schemas.microsoft.com/office/powerpoint/2010/main" val="3181543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2959"/>
            <a:ext cx="7772400" cy="41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68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Layout Design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0" y="1086679"/>
            <a:ext cx="8759567" cy="4837044"/>
          </a:xfrm>
        </p:spPr>
      </p:pic>
    </p:spTree>
    <p:extLst>
      <p:ext uri="{BB962C8B-B14F-4D97-AF65-F5344CB8AC3E}">
        <p14:creationId xmlns:p14="http://schemas.microsoft.com/office/powerpoint/2010/main" val="18340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175D73-E438-454B-8851-E49BA6019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85" y="1075030"/>
            <a:ext cx="3856381" cy="4869348"/>
          </a:xfrm>
        </p:spPr>
      </p:pic>
    </p:spTree>
    <p:extLst>
      <p:ext uri="{BB962C8B-B14F-4D97-AF65-F5344CB8AC3E}">
        <p14:creationId xmlns:p14="http://schemas.microsoft.com/office/powerpoint/2010/main" val="4203576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Solar Studies</a:t>
            </a:r>
          </a:p>
        </p:txBody>
      </p:sp>
      <p:pic>
        <p:nvPicPr>
          <p:cNvPr id="5" name="Picture 4" descr="C:\Users\tomhall\Desktop\Testing Files\Site Layout Test\Drawings\Alsager - Site Layout Test_Solar 3D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 t="25223" r="19847" b="16312"/>
          <a:stretch/>
        </p:blipFill>
        <p:spPr bwMode="auto">
          <a:xfrm>
            <a:off x="2266123" y="1748347"/>
            <a:ext cx="4273488" cy="30886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C:\Users\tomhall\Desktop\Testing Files\Site Layout Test\Drawings\Solar Study - 8a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7233" r="20864" b="38674"/>
          <a:stretch/>
        </p:blipFill>
        <p:spPr bwMode="auto">
          <a:xfrm>
            <a:off x="685800" y="1272135"/>
            <a:ext cx="2699385" cy="11404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tomhall\Desktop\Testing Files\Site Layout Test\Drawings\Solar Study - 10am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27381" r="20758" b="38824"/>
          <a:stretch/>
        </p:blipFill>
        <p:spPr bwMode="auto">
          <a:xfrm>
            <a:off x="5758815" y="1290167"/>
            <a:ext cx="2699385" cy="1128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tomhall\Desktop\Testing Files\Site Layout Test\Drawings\Solar Study - 12noon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27232" r="21287" b="38972"/>
          <a:stretch/>
        </p:blipFill>
        <p:spPr bwMode="auto">
          <a:xfrm>
            <a:off x="685800" y="4737142"/>
            <a:ext cx="2699385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tomhall\Desktop\Testing Files\Site Layout Test\Drawings\Solar Study - 2p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3" t="27381" r="20548" b="38674"/>
          <a:stretch/>
        </p:blipFill>
        <p:spPr bwMode="auto">
          <a:xfrm>
            <a:off x="5761149" y="4751112"/>
            <a:ext cx="2699385" cy="1129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1781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24003-D53B-4E0F-B044-8298B95E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2183"/>
            <a:ext cx="7772400" cy="403810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Workshop – Draw a House</a:t>
            </a:r>
          </a:p>
        </p:txBody>
      </p:sp>
    </p:spTree>
    <p:extLst>
      <p:ext uri="{BB962C8B-B14F-4D97-AF65-F5344CB8AC3E}">
        <p14:creationId xmlns:p14="http://schemas.microsoft.com/office/powerpoint/2010/main" val="1103136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24003-D53B-4E0F-B044-8298B95E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46" y="1092112"/>
            <a:ext cx="6771860" cy="48349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Workshop – Build a House!</a:t>
            </a:r>
          </a:p>
        </p:txBody>
      </p:sp>
    </p:spTree>
    <p:extLst>
      <p:ext uri="{BB962C8B-B14F-4D97-AF65-F5344CB8AC3E}">
        <p14:creationId xmlns:p14="http://schemas.microsoft.com/office/powerpoint/2010/main" val="323623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Not Just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endParaRPr lang="en-GB" dirty="0"/>
          </a:p>
        </p:txBody>
      </p:sp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0" y="1052519"/>
            <a:ext cx="4931031" cy="4910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696" y="1378226"/>
            <a:ext cx="3053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“BIM is about people and process as much as it is </a:t>
            </a:r>
            <a:r>
              <a:rPr lang="en-GB" sz="2000" dirty="0"/>
              <a:t>about software”</a:t>
            </a:r>
          </a:p>
        </p:txBody>
      </p:sp>
    </p:spTree>
    <p:extLst>
      <p:ext uri="{BB962C8B-B14F-4D97-AF65-F5344CB8AC3E}">
        <p14:creationId xmlns:p14="http://schemas.microsoft.com/office/powerpoint/2010/main" val="1394799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F24003-D53B-4E0F-B044-8298B95E7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99232"/>
            <a:ext cx="7770458" cy="42461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Silo Mentality</a:t>
            </a:r>
          </a:p>
        </p:txBody>
      </p:sp>
    </p:spTree>
    <p:extLst>
      <p:ext uri="{BB962C8B-B14F-4D97-AF65-F5344CB8AC3E}">
        <p14:creationId xmlns:p14="http://schemas.microsoft.com/office/powerpoint/2010/main" val="2840062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Standard process to improve quality and reduce waste</a:t>
            </a:r>
          </a:p>
          <a:p>
            <a:endParaRPr lang="en-GB" sz="1100" dirty="0"/>
          </a:p>
          <a:p>
            <a:r>
              <a:rPr lang="en-GB" sz="2000" dirty="0"/>
              <a:t>Communicate more effectively to reduce risk and uncertainty</a:t>
            </a:r>
          </a:p>
          <a:p>
            <a:endParaRPr lang="en-GB" sz="1100" dirty="0"/>
          </a:p>
          <a:p>
            <a:r>
              <a:rPr lang="en-GB" sz="2000" dirty="0"/>
              <a:t>Gain early insight into quality and health &amp; safety</a:t>
            </a:r>
          </a:p>
          <a:p>
            <a:endParaRPr lang="en-GB" sz="1100" dirty="0"/>
          </a:p>
          <a:p>
            <a:r>
              <a:rPr lang="en-GB" sz="2000" dirty="0"/>
              <a:t>Measure and report on site activities and productivity</a:t>
            </a:r>
          </a:p>
          <a:p>
            <a:endParaRPr lang="en-GB" sz="1100" dirty="0"/>
          </a:p>
          <a:p>
            <a:r>
              <a:rPr lang="en-GB" sz="2000" dirty="0"/>
              <a:t>Reducing handover issues to improve home owner satisfaction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US" sz="2000" dirty="0"/>
              <a:t>Provides invaluable data sets and cost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2000" dirty="0"/>
              <a:t>Links with other compliance tools</a:t>
            </a:r>
          </a:p>
          <a:p>
            <a:endParaRPr lang="en-US" sz="1000" dirty="0"/>
          </a:p>
          <a:p>
            <a:r>
              <a:rPr lang="en-GB" sz="2000" dirty="0"/>
              <a:t>Supports beyond the sale of the home</a:t>
            </a:r>
          </a:p>
          <a:p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683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Quality and Customer Satisfaction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E54F23-88D1-4012-B32E-7EE14BD18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29" y="1232453"/>
            <a:ext cx="3746094" cy="4395170"/>
          </a:xfrm>
        </p:spPr>
      </p:pic>
    </p:spTree>
    <p:extLst>
      <p:ext uri="{BB962C8B-B14F-4D97-AF65-F5344CB8AC3E}">
        <p14:creationId xmlns:p14="http://schemas.microsoft.com/office/powerpoint/2010/main" val="3831515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HBF Digital Construction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Promotes Digital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 network for House Builders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Share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Removes 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Enhance communication with key stakeholders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Reports back to the wider housebuilding community</a:t>
            </a: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Seeks to push boundaries and innovate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1805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Role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7384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We can…</a:t>
            </a:r>
          </a:p>
          <a:p>
            <a:endParaRPr lang="en-GB" sz="1100" dirty="0"/>
          </a:p>
          <a:p>
            <a:r>
              <a:rPr lang="en-GB" sz="2000" dirty="0"/>
              <a:t>De-risk all phases of the development process</a:t>
            </a:r>
          </a:p>
          <a:p>
            <a:endParaRPr lang="en-GB" sz="1100" dirty="0"/>
          </a:p>
          <a:p>
            <a:r>
              <a:rPr lang="en-GB" sz="2000" dirty="0"/>
              <a:t>Greater collaboration </a:t>
            </a:r>
          </a:p>
          <a:p>
            <a:endParaRPr lang="en-GB" sz="1100" dirty="0"/>
          </a:p>
          <a:p>
            <a:r>
              <a:rPr lang="en-GB" sz="2000" dirty="0"/>
              <a:t>Improve Productivity</a:t>
            </a:r>
          </a:p>
          <a:p>
            <a:endParaRPr lang="en-GB" sz="1100" dirty="0"/>
          </a:p>
          <a:p>
            <a:r>
              <a:rPr lang="en-GB" sz="2000" dirty="0"/>
              <a:t>Reduce costly errors</a:t>
            </a:r>
          </a:p>
          <a:p>
            <a:endParaRPr lang="en-GB" sz="1100" dirty="0"/>
          </a:p>
          <a:p>
            <a:r>
              <a:rPr lang="en-GB" sz="2000" dirty="0"/>
              <a:t>Through data identify and address the root cause of issues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GB" sz="2000" dirty="0"/>
              <a:t>Differentiate your company through innovation and quality</a:t>
            </a:r>
          </a:p>
          <a:p>
            <a:endParaRPr lang="en-GB" sz="1200" dirty="0"/>
          </a:p>
          <a:p>
            <a:r>
              <a:rPr lang="en-GB" sz="2000" dirty="0"/>
              <a:t>Deliver on customer expectations</a:t>
            </a:r>
          </a:p>
          <a:p>
            <a:pPr marL="0" indent="0">
              <a:buNone/>
            </a:pPr>
            <a:endParaRPr lang="en-GB" sz="1100" dirty="0"/>
          </a:p>
          <a:p>
            <a:r>
              <a:rPr lang="en-GB" sz="2000" b="1" dirty="0"/>
              <a:t>Digital Construction – the Future!</a:t>
            </a:r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5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Perseverance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728" y="1470101"/>
            <a:ext cx="6308302" cy="41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5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ED2BA-C843-4088-8335-E73EB2794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8991"/>
            <a:ext cx="7772399" cy="5062024"/>
          </a:xfrm>
        </p:spPr>
      </p:pic>
    </p:spTree>
    <p:extLst>
      <p:ext uri="{BB962C8B-B14F-4D97-AF65-F5344CB8AC3E}">
        <p14:creationId xmlns:p14="http://schemas.microsoft.com/office/powerpoint/2010/main" val="3094293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&amp; A Session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74" y="1052512"/>
            <a:ext cx="6096508" cy="48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12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1146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9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Building Information Modelling?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175D73-E438-454B-8851-E49BA6019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328763"/>
            <a:ext cx="7772400" cy="4404360"/>
          </a:xfrm>
        </p:spPr>
      </p:pic>
    </p:spTree>
    <p:extLst>
      <p:ext uri="{BB962C8B-B14F-4D97-AF65-F5344CB8AC3E}">
        <p14:creationId xmlns:p14="http://schemas.microsoft.com/office/powerpoint/2010/main" val="12491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Building Information Modelling?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TechnicBold" panose="00000400000000000000" pitchFamily="2" charset="2"/>
            </a:endParaRPr>
          </a:p>
          <a:p>
            <a:pPr marL="0" indent="0" algn="ctr">
              <a:buNone/>
            </a:pPr>
            <a:r>
              <a:rPr lang="en-US" sz="2000" dirty="0"/>
              <a:t>“An integrated digital process providing coordinated, reliable, shareable data throughout all project phases, from design through construction and into operation”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8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86" y="2981739"/>
            <a:ext cx="3707358" cy="3021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Builders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Started the process in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BIM just a buzz word?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Media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there any added value to the business?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Carbon agenda was influential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Improve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3D </a:t>
            </a:r>
            <a:r>
              <a:rPr lang="en-US" sz="2000" dirty="0" err="1"/>
              <a:t>Visualisation</a:t>
            </a:r>
            <a:r>
              <a:rPr lang="en-US" sz="2000" dirty="0"/>
              <a:t> to assist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Collaborate with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5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786" y="1387766"/>
            <a:ext cx="3060190" cy="3909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47"/>
            <a:ext cx="7772400" cy="49504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Software demonstration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Change in vocabulary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Components fully parametric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Automated scheduling</a:t>
            </a:r>
          </a:p>
          <a:p>
            <a:pPr marL="0" indent="0"/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 with </a:t>
            </a:r>
            <a:r>
              <a:rPr lang="en-US" sz="2000" dirty="0" err="1"/>
              <a:t>Worksets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Tap into </a:t>
            </a:r>
            <a:r>
              <a:rPr lang="en-US" sz="2000" dirty="0" err="1"/>
              <a:t>visualisation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Supply chain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Drive </a:t>
            </a:r>
            <a:r>
              <a:rPr lang="en-US" sz="2000" dirty="0" err="1"/>
              <a:t>standardisation</a:t>
            </a:r>
            <a:endParaRPr lang="en-US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977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Hardware and Infrastructure</a:t>
            </a:r>
          </a:p>
        </p:txBody>
      </p:sp>
      <p:pic>
        <p:nvPicPr>
          <p:cNvPr id="5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76" y="1325218"/>
            <a:ext cx="6355800" cy="443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06412"/>
      </p:ext>
    </p:extLst>
  </p:cSld>
  <p:clrMapOvr>
    <a:masterClrMapping/>
  </p:clrMapOvr>
</p:sld>
</file>

<file path=ppt/theme/theme1.xml><?xml version="1.0" encoding="utf-8"?>
<a:theme xmlns:a="http://schemas.openxmlformats.org/drawingml/2006/main" name="HBFThemePW2014">
  <a:themeElements>
    <a:clrScheme name="HBF COLOURS 2014">
      <a:dk1>
        <a:srgbClr val="555555"/>
      </a:dk1>
      <a:lt1>
        <a:sysClr val="window" lastClr="FFFFFF"/>
      </a:lt1>
      <a:dk2>
        <a:srgbClr val="4B5648"/>
      </a:dk2>
      <a:lt2>
        <a:srgbClr val="778973"/>
      </a:lt2>
      <a:accent1>
        <a:srgbClr val="5E9491"/>
      </a:accent1>
      <a:accent2>
        <a:srgbClr val="BA544D"/>
      </a:accent2>
      <a:accent3>
        <a:srgbClr val="D19E38"/>
      </a:accent3>
      <a:accent4>
        <a:srgbClr val="4B5648"/>
      </a:accent4>
      <a:accent5>
        <a:srgbClr val="E2DECC"/>
      </a:accent5>
      <a:accent6>
        <a:srgbClr val="3CA676"/>
      </a:accent6>
      <a:hlink>
        <a:srgbClr val="D19E38"/>
      </a:hlink>
      <a:folHlink>
        <a:srgbClr val="4200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BF2014STANDARD.potx" id="{8365CB34-1EF3-48CD-8D3A-BCF61F0784C0}" vid="{1CFB9F88-AF38-4786-A292-0BA48A00B6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HBF2014STANDARD</Template>
  <TotalTime>859</TotalTime>
  <Words>515</Words>
  <Application>Microsoft Office PowerPoint</Application>
  <PresentationFormat>On-screen Show (4:3)</PresentationFormat>
  <Paragraphs>211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ＭＳ Ｐゴシック</vt:lpstr>
      <vt:lpstr>Arial</vt:lpstr>
      <vt:lpstr>Calibri</vt:lpstr>
      <vt:lpstr>TechnicBold</vt:lpstr>
      <vt:lpstr>HBFThemePW2014</vt:lpstr>
      <vt:lpstr>Digital Construction Session</vt:lpstr>
      <vt:lpstr>Agenda</vt:lpstr>
      <vt:lpstr>Housekeeping</vt:lpstr>
      <vt:lpstr>Introductions</vt:lpstr>
      <vt:lpstr>What is Building Information Modelling?</vt:lpstr>
      <vt:lpstr>What is Building Information Modelling?</vt:lpstr>
      <vt:lpstr>House Builders Journey</vt:lpstr>
      <vt:lpstr>Fact Finding</vt:lpstr>
      <vt:lpstr>IT Hardware and Infrastructure</vt:lpstr>
      <vt:lpstr>Taking the Plunge</vt:lpstr>
      <vt:lpstr>Getting Started</vt:lpstr>
      <vt:lpstr>Live Views</vt:lpstr>
      <vt:lpstr>Working Drawing Information</vt:lpstr>
      <vt:lpstr>Internal Design</vt:lpstr>
      <vt:lpstr>Visualisation</vt:lpstr>
      <vt:lpstr>Terminology</vt:lpstr>
      <vt:lpstr>Family Creation</vt:lpstr>
      <vt:lpstr>Asset Data Examples</vt:lpstr>
      <vt:lpstr>Schedules</vt:lpstr>
      <vt:lpstr>Exporting Information</vt:lpstr>
      <vt:lpstr>Tail Chasing</vt:lpstr>
      <vt:lpstr>Supply Chain Support</vt:lpstr>
      <vt:lpstr>Supply Chain</vt:lpstr>
      <vt:lpstr>Supply Chain</vt:lpstr>
      <vt:lpstr>Supply Chain</vt:lpstr>
      <vt:lpstr>Collaboration </vt:lpstr>
      <vt:lpstr>Street Scenes</vt:lpstr>
      <vt:lpstr>Site Layout Design</vt:lpstr>
      <vt:lpstr>Site Layout Design</vt:lpstr>
      <vt:lpstr>Solar Studies</vt:lpstr>
      <vt:lpstr>Practical Workshop – Draw a House</vt:lpstr>
      <vt:lpstr>Practical Workshop – Build a House!</vt:lpstr>
      <vt:lpstr>Process Not Just Technology</vt:lpstr>
      <vt:lpstr>Silo Mentality</vt:lpstr>
      <vt:lpstr>Benefits</vt:lpstr>
      <vt:lpstr>Quality and Customer Satisfaction</vt:lpstr>
      <vt:lpstr>HBF Digital Construction Group</vt:lpstr>
      <vt:lpstr>Our Role Together</vt:lpstr>
      <vt:lpstr>Perseverance</vt:lpstr>
      <vt:lpstr>Q &amp; A Session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Ferrans</dc:creator>
  <cp:lastModifiedBy>Craig Ferrans</cp:lastModifiedBy>
  <cp:revision>109</cp:revision>
  <dcterms:created xsi:type="dcterms:W3CDTF">2017-04-05T13:03:51Z</dcterms:created>
  <dcterms:modified xsi:type="dcterms:W3CDTF">2017-07-05T07:59:22Z</dcterms:modified>
</cp:coreProperties>
</file>